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2" r:id="rId4"/>
    <p:sldId id="273" r:id="rId5"/>
    <p:sldId id="275" r:id="rId6"/>
    <p:sldId id="263" r:id="rId7"/>
    <p:sldId id="259" r:id="rId8"/>
    <p:sldId id="264" r:id="rId9"/>
    <p:sldId id="271" r:id="rId10"/>
    <p:sldId id="265" r:id="rId11"/>
    <p:sldId id="266" r:id="rId12"/>
    <p:sldId id="277" r:id="rId13"/>
    <p:sldId id="276" r:id="rId14"/>
  </p:sldIdLst>
  <p:sldSz cx="9144000" cy="5143500" type="screen16x9"/>
  <p:notesSz cx="6858000" cy="9144000"/>
  <p:embeddedFontLst>
    <p:embeddedFont>
      <p:font typeface="華康海報體W12(P)" panose="040B0C00000000000000" pitchFamily="82" charset="-120"/>
      <p:regular r:id="rId17"/>
    </p:embeddedFont>
    <p:embeddedFont>
      <p:font typeface="DFBangBangW5-B5" panose="040F0509000000000000" pitchFamily="81" charset="-120"/>
      <p:regular r:id="rId18"/>
    </p:embeddedFont>
    <p:embeddedFont>
      <p:font typeface="華康棒棒體W5" panose="040F0509000000000000" pitchFamily="81" charset="-120"/>
      <p:regular r:id="rId19"/>
    </p:embeddedFont>
    <p:embeddedFont>
      <p:font typeface="華康流隸體" panose="03000709000000000000" pitchFamily="65" charset="-120"/>
      <p:regular r:id="rId20"/>
    </p:embeddedFont>
    <p:embeddedFont>
      <p:font typeface="DFPPuDing-B5" panose="040B0C00000000000000" pitchFamily="82" charset="-120"/>
      <p:regular r:id="rId21"/>
    </p:embeddedFont>
    <p:embeddedFont>
      <p:font typeface="宋体" panose="02010600030101010101" pitchFamily="2" charset="-122"/>
      <p:regular r:id="rId22"/>
    </p:embeddedFont>
    <p:embeddedFont>
      <p:font typeface="DFChuW4-B5" panose="03000409000000000000" pitchFamily="65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FPFangYuanW7-B5" panose="040B0700000000000000" pitchFamily="82" charset="-120"/>
      <p:regular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9C8"/>
    <a:srgbClr val="FFFFFF"/>
    <a:srgbClr val="C1E971"/>
    <a:srgbClr val="D8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4" autoAdjust="0"/>
    <p:restoredTop sz="86152" autoAdjust="0"/>
  </p:normalViewPr>
  <p:slideViewPr>
    <p:cSldViewPr>
      <p:cViewPr varScale="1">
        <p:scale>
          <a:sx n="79" d="100"/>
          <a:sy n="79" d="100"/>
        </p:scale>
        <p:origin x="-1152" y="-2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4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FFA9-2123-4FDF-BEAF-772AB322DA21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308E8-602F-4A50-B5E7-FA588F6E27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548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60B11-D38A-4B61-823E-8B0874834190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432A8-DFA1-4027-9043-4EB06DA9FF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66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drf.org.tw/2015/11/17/knowledge03-4-2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ha.esis.com.tw/DHAnews_preview.asp?id=4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圖二：</a:t>
            </a:r>
            <a:r>
              <a:rPr lang="en" altLang="zh-TW" dirty="0">
                <a:hlinkClick r:id="rId3"/>
              </a:rPr>
              <a:t>https://www.tdrf.org.tw/2015/11/17/knowledge03-4-20/</a:t>
            </a:r>
            <a:r>
              <a:rPr lang="zh-TW" altLang="en-US" dirty="0"/>
              <a:t>  財團法人藥害救濟基金會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78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處方箋：</a:t>
            </a:r>
            <a:r>
              <a:rPr lang="en" altLang="zh-TW" dirty="0">
                <a:hlinkClick r:id="rId3"/>
              </a:rPr>
              <a:t>http://dha.esis.com.tw/DHAnews_preview.asp?id=45</a:t>
            </a:r>
            <a:endParaRPr lang="en" altLang="zh-TW" dirty="0"/>
          </a:p>
          <a:p>
            <a:endParaRPr lang="en" altLang="zh-CN" u="none" dirty="0"/>
          </a:p>
          <a:p>
            <a:r>
              <a:rPr lang="zh-CN" altLang="en-US" u="none" dirty="0"/>
              <a:t>缺：可被拍照的範例（藥袋</a:t>
            </a:r>
            <a:r>
              <a:rPr lang="en-US" altLang="zh-CN" u="none" dirty="0"/>
              <a:t>, </a:t>
            </a:r>
            <a:r>
              <a:rPr lang="zh-CN" altLang="en-US" u="none" dirty="0"/>
              <a:t>藥包裝</a:t>
            </a:r>
            <a:r>
              <a:rPr lang="en-US" altLang="zh-CN" u="none" dirty="0"/>
              <a:t>, </a:t>
            </a:r>
            <a:r>
              <a:rPr lang="zh-CN" altLang="en-US" u="none" dirty="0"/>
              <a:t>藥單等，盡量挑非手寫字體的）</a:t>
            </a:r>
            <a:endParaRPr lang="en" altLang="zh-CN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09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以上幾種，或是其他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可連線到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Developers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的瀏覽器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可以安裝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APP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的手機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v9.6.0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v9.6.5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8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8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12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97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20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068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2490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553200" y="4813031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15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oey\Desktop\新增圖像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936" y1="43110" x2="45936" y2="43110"/>
                        <a14:foregroundMark x1="54064" y1="41343" x2="41343" y2="60424"/>
                        <a14:foregroundMark x1="43463" y1="29682" x2="58657" y2="24382"/>
                        <a14:foregroundMark x1="53357" y1="28269" x2="45583" y2="51590"/>
                        <a14:foregroundMark x1="42403" y1="35336" x2="35336" y2="61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5865">
            <a:off x="-63987" y="4218925"/>
            <a:ext cx="1314166" cy="13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弧形箭號 (下彎) 7"/>
          <p:cNvSpPr/>
          <p:nvPr userDrawn="1"/>
        </p:nvSpPr>
        <p:spPr>
          <a:xfrm rot="21345270" flipH="1">
            <a:off x="4549785" y="4382840"/>
            <a:ext cx="6447684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弧形箭號 (下彎) 8"/>
          <p:cNvSpPr/>
          <p:nvPr userDrawn="1"/>
        </p:nvSpPr>
        <p:spPr>
          <a:xfrm rot="19582894" flipH="1">
            <a:off x="4352501" y="4945873"/>
            <a:ext cx="5688632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xmlns="" id="{A9FFD433-1D47-4AD9-BA2D-6488205AC8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2591">
            <a:off x="1283296" y="3499973"/>
            <a:ext cx="11443304" cy="6776668"/>
          </a:xfrm>
          <a:prstGeom prst="rect">
            <a:avLst/>
          </a:prstGeom>
        </p:spPr>
      </p:pic>
      <p:pic>
        <p:nvPicPr>
          <p:cNvPr id="10" name="Picture 2" descr="C:\Users\Zoey\Desktop\107專題\簡報\165722acd518f29.png"/>
          <p:cNvPicPr>
            <a:picLocks noChangeAspect="1" noChangeArrowheads="1"/>
          </p:cNvPicPr>
          <p:nvPr userDrawn="1"/>
        </p:nvPicPr>
        <p:blipFill rotWithShape="1"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2159" y="209252"/>
            <a:ext cx="4719786" cy="4666755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1" name="橢圓 10"/>
          <p:cNvSpPr/>
          <p:nvPr userDrawn="1"/>
        </p:nvSpPr>
        <p:spPr>
          <a:xfrm>
            <a:off x="2" y="1"/>
            <a:ext cx="8388422" cy="5020022"/>
          </a:xfrm>
          <a:prstGeom prst="ellipse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3" descr="C:\Users\Zoey\Desktop\107專題\簡報\line.png"/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68000"/>
          <a:stretch/>
        </p:blipFill>
        <p:spPr bwMode="auto">
          <a:xfrm>
            <a:off x="3779912" y="51470"/>
            <a:ext cx="5634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15566"/>
            <a:ext cx="7067128" cy="3679057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日期版面配置區 3"/>
          <p:cNvSpPr txBox="1">
            <a:spLocks/>
          </p:cNvSpPr>
          <p:nvPr userDrawn="1"/>
        </p:nvSpPr>
        <p:spPr>
          <a:xfrm>
            <a:off x="251520" y="467417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1300487" y="-51792"/>
            <a:ext cx="800219" cy="895350"/>
            <a:chOff x="258271" y="-47745"/>
            <a:chExt cx="800219" cy="895350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8" name="群組 27"/>
          <p:cNvGrpSpPr/>
          <p:nvPr userDrawn="1"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9" name="群組 28"/>
          <p:cNvGrpSpPr/>
          <p:nvPr userDrawn="1"/>
        </p:nvGrpSpPr>
        <p:grpSpPr>
          <a:xfrm>
            <a:off x="265558" y="-51792"/>
            <a:ext cx="800219" cy="895350"/>
            <a:chOff x="2359151" y="-47745"/>
            <a:chExt cx="800219" cy="895350"/>
          </a:xfrm>
        </p:grpSpPr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22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6" name="群組 15"/>
          <p:cNvGrpSpPr/>
          <p:nvPr userDrawn="1"/>
        </p:nvGrpSpPr>
        <p:grpSpPr>
          <a:xfrm>
            <a:off x="2335416" y="-51792"/>
            <a:ext cx="800219" cy="895350"/>
            <a:chOff x="3370344" y="-47745"/>
            <a:chExt cx="800219" cy="895350"/>
          </a:xfrm>
        </p:grpSpPr>
        <p:pic>
          <p:nvPicPr>
            <p:cNvPr id="27" name="Picture 4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23478"/>
            <a:ext cx="7968439" cy="720080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chemeClr val="accent3">
                    <a:lumMod val="50000"/>
                  </a:schemeClr>
                </a:solidFill>
                <a:latin typeface="DFPPuDing-B5" pitchFamily="82" charset="-120"/>
                <a:ea typeface="DFPPuDing-B5" pitchFamily="82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xmlns="" id="{C26AB161-6CF6-024C-A5A0-F3936EBA94E1}"/>
              </a:ext>
            </a:extLst>
          </p:cNvPr>
          <p:cNvGrpSpPr/>
          <p:nvPr userDrawn="1"/>
        </p:nvGrpSpPr>
        <p:grpSpPr>
          <a:xfrm>
            <a:off x="258271" y="-1038919"/>
            <a:ext cx="800219" cy="895350"/>
            <a:chOff x="258271" y="-47745"/>
            <a:chExt cx="800219" cy="89535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xmlns="" id="{EF5F07E3-6C09-ED4B-AD11-32A15947DB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xmlns="" id="{E59DE3CF-6082-C845-9C99-9AA1E5C4087B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xmlns="" id="{C162BF18-952C-D14B-8E18-58AF50691869}"/>
              </a:ext>
            </a:extLst>
          </p:cNvPr>
          <p:cNvGrpSpPr/>
          <p:nvPr userDrawn="1"/>
        </p:nvGrpSpPr>
        <p:grpSpPr>
          <a:xfrm>
            <a:off x="1301269" y="-1038919"/>
            <a:ext cx="800219" cy="895350"/>
            <a:chOff x="1301269" y="-47745"/>
            <a:chExt cx="800219" cy="895350"/>
          </a:xfrm>
        </p:grpSpPr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xmlns="" id="{C7CCBC5A-C6EB-EF4C-8AC9-74EC89C2ED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xmlns="" id="{293A8081-23F8-0041-BDA3-B375BCCC709F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xmlns="" id="{8C037417-DE88-B842-BF27-1955F46CAC5C}"/>
              </a:ext>
            </a:extLst>
          </p:cNvPr>
          <p:cNvGrpSpPr/>
          <p:nvPr userDrawn="1"/>
        </p:nvGrpSpPr>
        <p:grpSpPr>
          <a:xfrm>
            <a:off x="2359151" y="-1038919"/>
            <a:ext cx="800219" cy="895350"/>
            <a:chOff x="2359151" y="-47745"/>
            <a:chExt cx="800219" cy="895350"/>
          </a:xfrm>
        </p:grpSpPr>
        <p:pic>
          <p:nvPicPr>
            <p:cNvPr id="62" name="Picture 4">
              <a:extLst>
                <a:ext uri="{FF2B5EF4-FFF2-40B4-BE49-F238E27FC236}">
                  <a16:creationId xmlns:a16="http://schemas.microsoft.com/office/drawing/2014/main" xmlns="" id="{1A54D52D-93A4-1048-BE81-6F19A3BA68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xmlns="" id="{E48F28EC-517B-0146-AF61-123FAF4C6965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xmlns="" id="{C43E9D84-DE7F-6F4A-AA61-8AA0BD642CB9}"/>
              </a:ext>
            </a:extLst>
          </p:cNvPr>
          <p:cNvGrpSpPr/>
          <p:nvPr userDrawn="1"/>
        </p:nvGrpSpPr>
        <p:grpSpPr>
          <a:xfrm>
            <a:off x="3370344" y="-1038919"/>
            <a:ext cx="800219" cy="895350"/>
            <a:chOff x="3370344" y="-47745"/>
            <a:chExt cx="800219" cy="895350"/>
          </a:xfrm>
        </p:grpSpPr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xmlns="" id="{72557D57-09EB-624F-9ED8-1955CA5F04E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xmlns="" id="{9DAFA34C-9725-9B40-9B68-E27B135DDD2C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8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15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箭號 (下彎) 7"/>
          <p:cNvSpPr/>
          <p:nvPr userDrawn="1"/>
        </p:nvSpPr>
        <p:spPr>
          <a:xfrm rot="21345270" flipH="1">
            <a:off x="4549785" y="4382840"/>
            <a:ext cx="6447684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弧形箭號 (下彎) 8"/>
          <p:cNvSpPr/>
          <p:nvPr userDrawn="1"/>
        </p:nvSpPr>
        <p:spPr>
          <a:xfrm rot="19582894" flipH="1">
            <a:off x="4352501" y="4945873"/>
            <a:ext cx="5688632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xmlns="" id="{A9FFD433-1D47-4AD9-BA2D-6488205AC8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2591">
            <a:off x="1283296" y="3499973"/>
            <a:ext cx="11443304" cy="6776668"/>
          </a:xfrm>
          <a:prstGeom prst="rect">
            <a:avLst/>
          </a:prstGeom>
        </p:spPr>
      </p:pic>
      <p:pic>
        <p:nvPicPr>
          <p:cNvPr id="10" name="Picture 2" descr="C:\Users\Zoey\Desktop\107專題\簡報\165722acd518f29.png"/>
          <p:cNvPicPr>
            <a:picLocks noChangeAspect="1" noChangeArrowheads="1"/>
          </p:cNvPicPr>
          <p:nvPr userDrawn="1"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2159" y="209252"/>
            <a:ext cx="4719786" cy="4666755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3" name="Picture 3" descr="C:\Users\Zoey\Desktop\107專題\簡報\line.pn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68000"/>
          <a:stretch/>
        </p:blipFill>
        <p:spPr bwMode="auto">
          <a:xfrm>
            <a:off x="3779912" y="51470"/>
            <a:ext cx="5634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15566"/>
            <a:ext cx="7067128" cy="3679057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1300487" y="-51792"/>
            <a:ext cx="800219" cy="895350"/>
            <a:chOff x="258271" y="-47745"/>
            <a:chExt cx="800219" cy="895350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8" name="群組 27"/>
          <p:cNvGrpSpPr/>
          <p:nvPr userDrawn="1"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9" name="群組 28"/>
          <p:cNvGrpSpPr/>
          <p:nvPr userDrawn="1"/>
        </p:nvGrpSpPr>
        <p:grpSpPr>
          <a:xfrm>
            <a:off x="265558" y="-51792"/>
            <a:ext cx="800219" cy="895350"/>
            <a:chOff x="2359151" y="-47745"/>
            <a:chExt cx="800219" cy="895350"/>
          </a:xfrm>
        </p:grpSpPr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22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6" name="群組 15"/>
          <p:cNvGrpSpPr/>
          <p:nvPr userDrawn="1"/>
        </p:nvGrpSpPr>
        <p:grpSpPr>
          <a:xfrm>
            <a:off x="2335416" y="-51792"/>
            <a:ext cx="800219" cy="895350"/>
            <a:chOff x="3370344" y="-47745"/>
            <a:chExt cx="800219" cy="895350"/>
          </a:xfrm>
        </p:grpSpPr>
        <p:pic>
          <p:nvPicPr>
            <p:cNvPr id="27" name="Picture 4"/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23478"/>
            <a:ext cx="7968439" cy="720080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chemeClr val="accent3">
                    <a:lumMod val="50000"/>
                  </a:schemeClr>
                </a:solidFill>
                <a:latin typeface="DFPPuDing-B5" pitchFamily="82" charset="-120"/>
                <a:ea typeface="DFPPuDing-B5" pitchFamily="82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xmlns="" id="{C26AB161-6CF6-024C-A5A0-F3936EBA94E1}"/>
              </a:ext>
            </a:extLst>
          </p:cNvPr>
          <p:cNvGrpSpPr/>
          <p:nvPr userDrawn="1"/>
        </p:nvGrpSpPr>
        <p:grpSpPr>
          <a:xfrm>
            <a:off x="258271" y="-1038919"/>
            <a:ext cx="800219" cy="895350"/>
            <a:chOff x="258271" y="-47745"/>
            <a:chExt cx="800219" cy="89535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xmlns="" id="{EF5F07E3-6C09-ED4B-AD11-32A15947DB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xmlns="" id="{E59DE3CF-6082-C845-9C99-9AA1E5C4087B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xmlns="" id="{C162BF18-952C-D14B-8E18-58AF50691869}"/>
              </a:ext>
            </a:extLst>
          </p:cNvPr>
          <p:cNvGrpSpPr/>
          <p:nvPr userDrawn="1"/>
        </p:nvGrpSpPr>
        <p:grpSpPr>
          <a:xfrm>
            <a:off x="1301269" y="-1038919"/>
            <a:ext cx="800219" cy="895350"/>
            <a:chOff x="1301269" y="-47745"/>
            <a:chExt cx="800219" cy="895350"/>
          </a:xfrm>
        </p:grpSpPr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xmlns="" id="{C7CCBC5A-C6EB-EF4C-8AC9-74EC89C2ED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xmlns="" id="{293A8081-23F8-0041-BDA3-B375BCCC709F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xmlns="" id="{8C037417-DE88-B842-BF27-1955F46CAC5C}"/>
              </a:ext>
            </a:extLst>
          </p:cNvPr>
          <p:cNvGrpSpPr/>
          <p:nvPr userDrawn="1"/>
        </p:nvGrpSpPr>
        <p:grpSpPr>
          <a:xfrm>
            <a:off x="2359151" y="-1038919"/>
            <a:ext cx="800219" cy="895350"/>
            <a:chOff x="2359151" y="-47745"/>
            <a:chExt cx="800219" cy="895350"/>
          </a:xfrm>
        </p:grpSpPr>
        <p:pic>
          <p:nvPicPr>
            <p:cNvPr id="62" name="Picture 4">
              <a:extLst>
                <a:ext uri="{FF2B5EF4-FFF2-40B4-BE49-F238E27FC236}">
                  <a16:creationId xmlns:a16="http://schemas.microsoft.com/office/drawing/2014/main" xmlns="" id="{1A54D52D-93A4-1048-BE81-6F19A3BA68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xmlns="" id="{E48F28EC-517B-0146-AF61-123FAF4C6965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xmlns="" id="{C43E9D84-DE7F-6F4A-AA61-8AA0BD642CB9}"/>
              </a:ext>
            </a:extLst>
          </p:cNvPr>
          <p:cNvGrpSpPr/>
          <p:nvPr userDrawn="1"/>
        </p:nvGrpSpPr>
        <p:grpSpPr>
          <a:xfrm>
            <a:off x="3370344" y="-1038919"/>
            <a:ext cx="800219" cy="895350"/>
            <a:chOff x="3370344" y="-47745"/>
            <a:chExt cx="800219" cy="895350"/>
          </a:xfrm>
        </p:grpSpPr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xmlns="" id="{72557D57-09EB-624F-9ED8-1955CA5F04E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xmlns="" id="{9DAFA34C-9725-9B40-9B68-E27B135DDD2C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pic>
        <p:nvPicPr>
          <p:cNvPr id="39" name="Picture 2" descr="C:\Users\Zoey\Desktop\新增圖像.png">
            <a:extLst>
              <a:ext uri="{FF2B5EF4-FFF2-40B4-BE49-F238E27FC236}">
                <a16:creationId xmlns:a16="http://schemas.microsoft.com/office/drawing/2014/main" xmlns="" id="{FCF4D7E0-CA77-2244-AC04-FB4369174D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936" y1="43110" x2="45936" y2="43110"/>
                        <a14:foregroundMark x1="54064" y1="41343" x2="41343" y2="60424"/>
                        <a14:foregroundMark x1="43463" y1="29682" x2="58657" y2="24382"/>
                        <a14:foregroundMark x1="53357" y1="28269" x2="45583" y2="51590"/>
                        <a14:foregroundMark x1="42403" y1="35336" x2="35336" y2="61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5865">
            <a:off x="-63987" y="4218925"/>
            <a:ext cx="1314166" cy="13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日期版面配置區 3">
            <a:extLst>
              <a:ext uri="{FF2B5EF4-FFF2-40B4-BE49-F238E27FC236}">
                <a16:creationId xmlns:a16="http://schemas.microsoft.com/office/drawing/2014/main" xmlns="" id="{A078AE2E-CE3F-6849-9116-746B5A0038B8}"/>
              </a:ext>
            </a:extLst>
          </p:cNvPr>
          <p:cNvSpPr txBox="1">
            <a:spLocks/>
          </p:cNvSpPr>
          <p:nvPr userDrawn="1"/>
        </p:nvSpPr>
        <p:spPr>
          <a:xfrm>
            <a:off x="251520" y="467417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xmlns="" id="{2AB55143-2AE8-0F4B-A27A-ECFA5A5700C7}"/>
              </a:ext>
            </a:extLst>
          </p:cNvPr>
          <p:cNvSpPr/>
          <p:nvPr userDrawn="1"/>
        </p:nvSpPr>
        <p:spPr>
          <a:xfrm>
            <a:off x="2" y="1"/>
            <a:ext cx="8388422" cy="5020022"/>
          </a:xfrm>
          <a:prstGeom prst="ellipse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9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BE1126-BEEC-42FA-AD4C-962A19365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14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BE1126-BEEC-42FA-AD4C-962A19365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47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95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7798B6A4-A39C-F44E-8FA9-0261EE0F65CB}"/>
              </a:ext>
            </a:extLst>
          </p:cNvPr>
          <p:cNvGrpSpPr/>
          <p:nvPr userDrawn="1"/>
        </p:nvGrpSpPr>
        <p:grpSpPr>
          <a:xfrm>
            <a:off x="1300487" y="-51792"/>
            <a:ext cx="800219" cy="895350"/>
            <a:chOff x="258271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A8048E0C-F70F-D44D-BAAB-E9AED90970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388569CF-AFEA-BF4E-9D0E-F5969B8405A9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6B53386E-A174-224D-931E-DBA69C6B9F0F}"/>
              </a:ext>
            </a:extLst>
          </p:cNvPr>
          <p:cNvGrpSpPr/>
          <p:nvPr userDrawn="1"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xmlns="" id="{DD86CF57-B5A5-1146-A661-AD54FBF56D5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xmlns="" id="{B6DD0ED9-611D-5846-8E70-5EBC369FD272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2326B301-A456-3C42-8769-57D3914FCCF4}"/>
              </a:ext>
            </a:extLst>
          </p:cNvPr>
          <p:cNvGrpSpPr/>
          <p:nvPr userDrawn="1"/>
        </p:nvGrpSpPr>
        <p:grpSpPr>
          <a:xfrm>
            <a:off x="265558" y="-51792"/>
            <a:ext cx="800219" cy="895350"/>
            <a:chOff x="2359151" y="-47745"/>
            <a:chExt cx="800219" cy="895350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xmlns="" id="{5E3CC713-AA9F-1542-A3A7-E7E105AE003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xmlns="" id="{114B77C4-72E3-324B-ABEB-327069D1A161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0BF109CB-8976-AC4C-9861-F93E864018CD}"/>
              </a:ext>
            </a:extLst>
          </p:cNvPr>
          <p:cNvGrpSpPr/>
          <p:nvPr userDrawn="1"/>
        </p:nvGrpSpPr>
        <p:grpSpPr>
          <a:xfrm>
            <a:off x="2335416" y="-51792"/>
            <a:ext cx="800219" cy="895350"/>
            <a:chOff x="3370344" y="-47745"/>
            <a:chExt cx="800219" cy="895350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xmlns="" id="{FCFE6A6A-C97C-1441-B36E-58CDAB3988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xmlns="" id="{43B8A161-21C9-934B-B7F0-5EF833C8C94B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pic>
        <p:nvPicPr>
          <p:cNvPr id="20" name="Picture 3" descr="C:\Users\Zoey\Desktop\107專題\簡報\line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68000"/>
          <a:stretch/>
        </p:blipFill>
        <p:spPr bwMode="auto">
          <a:xfrm>
            <a:off x="3779912" y="51470"/>
            <a:ext cx="5634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標題 1">
            <a:extLst>
              <a:ext uri="{FF2B5EF4-FFF2-40B4-BE49-F238E27FC236}">
                <a16:creationId xmlns:a16="http://schemas.microsoft.com/office/drawing/2014/main" xmlns="" id="{57B0C0C4-15FF-2045-BFCE-6733C116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23478"/>
            <a:ext cx="7968439" cy="720080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chemeClr val="accent3">
                    <a:lumMod val="50000"/>
                  </a:schemeClr>
                </a:solidFill>
                <a:latin typeface="DFPPuDing-B5" pitchFamily="82" charset="-120"/>
                <a:ea typeface="DFPPuDing-B5" pitchFamily="82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21" name="Picture 2" descr="C:\Users\Zoey\Desktop\新增圖像.png">
            <a:extLst>
              <a:ext uri="{FF2B5EF4-FFF2-40B4-BE49-F238E27FC236}">
                <a16:creationId xmlns:a16="http://schemas.microsoft.com/office/drawing/2014/main" xmlns="" id="{4E1700A2-1BBB-194B-BBBB-79F2B6BF6B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936" y1="43110" x2="45936" y2="43110"/>
                        <a14:foregroundMark x1="54064" y1="41343" x2="41343" y2="60424"/>
                        <a14:foregroundMark x1="43463" y1="29682" x2="58657" y2="24382"/>
                        <a14:foregroundMark x1="53357" y1="28269" x2="45583" y2="51590"/>
                        <a14:foregroundMark x1="42403" y1="35336" x2="35336" y2="61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5865">
            <a:off x="-63987" y="4218925"/>
            <a:ext cx="1314166" cy="13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日期版面配置區 3">
            <a:extLst>
              <a:ext uri="{FF2B5EF4-FFF2-40B4-BE49-F238E27FC236}">
                <a16:creationId xmlns:a16="http://schemas.microsoft.com/office/drawing/2014/main" xmlns="" id="{1987A373-3334-1844-8F25-8AF5D2C52100}"/>
              </a:ext>
            </a:extLst>
          </p:cNvPr>
          <p:cNvSpPr txBox="1">
            <a:spLocks/>
          </p:cNvSpPr>
          <p:nvPr userDrawn="1"/>
        </p:nvSpPr>
        <p:spPr>
          <a:xfrm>
            <a:off x="251520" y="467417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6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61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6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900"/>
                    </a14:imgEffect>
                    <a14:imgEffect>
                      <a14:brightnessContrast bright="-15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51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52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07/relationships/hdphoto" Target="../media/hdphoto10.wdp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microsoft.com/office/2007/relationships/hdphoto" Target="../media/hdphoto13.wdp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hyperlink" Target="https://es.vexels.com/vectores/vista-previa/818/truco-remolino-de-vectores-gratis" TargetMode="External"/><Relationship Id="rId9" Type="http://schemas.microsoft.com/office/2007/relationships/hdphoto" Target="../media/hdphoto12.wdp"/><Relationship Id="rId14" Type="http://schemas.microsoft.com/office/2007/relationships/hdphoto" Target="../media/hdphoto14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6.wdp"/><Relationship Id="rId7" Type="http://schemas.openxmlformats.org/officeDocument/2006/relationships/image" Target="../media/image6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s://pixabay.com/en/vine-decoration-green-plant-design-303820/" TargetMode="External"/><Relationship Id="rId7" Type="http://schemas.openxmlformats.org/officeDocument/2006/relationships/image" Target="../media/image67.png"/><Relationship Id="rId12" Type="http://schemas.microsoft.com/office/2007/relationships/hdphoto" Target="../media/hdphoto33.wdp"/><Relationship Id="rId17" Type="http://schemas.openxmlformats.org/officeDocument/2006/relationships/image" Target="../media/image74.png"/><Relationship Id="rId2" Type="http://schemas.openxmlformats.org/officeDocument/2006/relationships/image" Target="../media/image6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0.png"/><Relationship Id="rId5" Type="http://schemas.microsoft.com/office/2007/relationships/hdphoto" Target="../media/hdphoto6.wdp"/><Relationship Id="rId15" Type="http://schemas.openxmlformats.org/officeDocument/2006/relationships/image" Target="../media/image72.png"/><Relationship Id="rId10" Type="http://schemas.openxmlformats.org/officeDocument/2006/relationships/hyperlink" Target="https://pixabay.com/zh/%E5%AE%B6%E5%BA%AD-%E5%AE%B6%E4%BA%BA-%E4%B8%80%E4%B8%AA%E5%AE%B6%E5%BA%AD%E5%92%8C%E8%B0%90-%E4%BA%BA-%E5%A6%88%E5%A6%88%E5%92%8C%E7%88%B8%E7%88%B8-1976162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9.png"/><Relationship Id="rId14" Type="http://schemas.microsoft.com/office/2007/relationships/hdphoto" Target="../media/hdphoto3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hyperlink" Target="http://indigo351.blogspot.com/2007/11/blog-post_21.htm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microsoft.com/office/2007/relationships/hdphoto" Target="../media/hdphoto1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hyperlink" Target="https://nl.wikipedia.org/wiki/Bestand:Speech_balloon.svg" TargetMode="External"/><Relationship Id="rId4" Type="http://schemas.microsoft.com/office/2007/relationships/hdphoto" Target="../media/hdphoto6.wdp"/><Relationship Id="rId9" Type="http://schemas.openxmlformats.org/officeDocument/2006/relationships/image" Target="../media/image23.png"/><Relationship Id="rId1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microsoft.com/office/2007/relationships/hdphoto" Target="../media/hdphoto17.wdp"/><Relationship Id="rId12" Type="http://schemas.openxmlformats.org/officeDocument/2006/relationships/image" Target="../media/image31.png"/><Relationship Id="rId2" Type="http://schemas.openxmlformats.org/officeDocument/2006/relationships/image" Target="../media/image26.jpeg"/><Relationship Id="rId16" Type="http://schemas.microsoft.com/office/2007/relationships/hdphoto" Target="../media/hdphoto19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0.jpg"/><Relationship Id="rId5" Type="http://schemas.openxmlformats.org/officeDocument/2006/relationships/image" Target="../media/image20.png"/><Relationship Id="rId15" Type="http://schemas.openxmlformats.org/officeDocument/2006/relationships/image" Target="../media/image33.png"/><Relationship Id="rId10" Type="http://schemas.microsoft.com/office/2007/relationships/hdphoto" Target="../media/hdphoto18.wdp"/><Relationship Id="rId4" Type="http://schemas.microsoft.com/office/2007/relationships/hdphoto" Target="../media/hdphoto6.wdp"/><Relationship Id="rId9" Type="http://schemas.openxmlformats.org/officeDocument/2006/relationships/image" Target="../media/image29.png"/><Relationship Id="rId14" Type="http://schemas.openxmlformats.org/officeDocument/2006/relationships/hyperlink" Target="https://commons.wikimedia.org/wiki/File:Redx2.sv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domainq.net/old-woman-grandmother-smartphone-0017166/" TargetMode="External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microsoft.com/office/2007/relationships/hdphoto" Target="../media/hdphoto20.wdp"/><Relationship Id="rId12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microsoft.com/office/2007/relationships/hdphoto" Target="../media/hdphoto21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42.png"/><Relationship Id="rId21" Type="http://schemas.microsoft.com/office/2007/relationships/hdphoto" Target="../media/hdphoto26.wdp"/><Relationship Id="rId7" Type="http://schemas.microsoft.com/office/2007/relationships/hdphoto" Target="../media/hdphoto23.wdp"/><Relationship Id="rId12" Type="http://schemas.openxmlformats.org/officeDocument/2006/relationships/image" Target="../media/image8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microsoft.com/office/2007/relationships/hdphoto" Target="../media/hdphoto6.wdp"/><Relationship Id="rId5" Type="http://schemas.microsoft.com/office/2007/relationships/hdphoto" Target="../media/hdphoto22.wdp"/><Relationship Id="rId15" Type="http://schemas.openxmlformats.org/officeDocument/2006/relationships/image" Target="../media/image47.png"/><Relationship Id="rId10" Type="http://schemas.openxmlformats.org/officeDocument/2006/relationships/image" Target="../media/image20.png"/><Relationship Id="rId19" Type="http://schemas.microsoft.com/office/2007/relationships/hdphoto" Target="../media/hdphoto25.wdp"/><Relationship Id="rId4" Type="http://schemas.openxmlformats.org/officeDocument/2006/relationships/image" Target="../media/image43.png"/><Relationship Id="rId9" Type="http://schemas.microsoft.com/office/2007/relationships/hdphoto" Target="../media/hdphoto24.wdp"/><Relationship Id="rId14" Type="http://schemas.openxmlformats.org/officeDocument/2006/relationships/hyperlink" Target="https://en.wikipedia.org/wiki/File:Android_robot.svg" TargetMode="External"/><Relationship Id="rId2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microsoft.com/office/2007/relationships/hdphoto" Target="../media/hdphoto27.wdp"/><Relationship Id="rId1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12" Type="http://schemas.openxmlformats.org/officeDocument/2006/relationships/image" Target="../media/image57.png"/><Relationship Id="rId17" Type="http://schemas.microsoft.com/office/2007/relationships/hdphoto" Target="../media/hdphoto2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8.png"/><Relationship Id="rId5" Type="http://schemas.openxmlformats.org/officeDocument/2006/relationships/image" Target="../media/image55.png"/><Relationship Id="rId15" Type="http://schemas.microsoft.com/office/2007/relationships/hdphoto" Target="../media/hdphoto28.wdp"/><Relationship Id="rId10" Type="http://schemas.microsoft.com/office/2007/relationships/hdphoto" Target="../media/hdphoto6.wdp"/><Relationship Id="rId19" Type="http://schemas.microsoft.com/office/2007/relationships/hdphoto" Target="../media/hdphoto30.wdp"/><Relationship Id="rId4" Type="http://schemas.openxmlformats.org/officeDocument/2006/relationships/image" Target="../media/image54.png"/><Relationship Id="rId9" Type="http://schemas.openxmlformats.org/officeDocument/2006/relationships/image" Target="../media/image20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jpeg"/><Relationship Id="rId7" Type="http://schemas.microsoft.com/office/2007/relationships/hdphoto" Target="../media/hdphoto3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microsoft.com/office/2007/relationships/hdphoto" Target="../media/hdphoto31.wdp"/><Relationship Id="rId10" Type="http://schemas.openxmlformats.org/officeDocument/2006/relationships/image" Target="../media/image20.png"/><Relationship Id="rId4" Type="http://schemas.openxmlformats.org/officeDocument/2006/relationships/image" Target="../media/image61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Truco remolino de vectores gratis - Descargar vector">
            <a:extLst>
              <a:ext uri="{FF2B5EF4-FFF2-40B4-BE49-F238E27FC236}">
                <a16:creationId xmlns:a16="http://schemas.microsoft.com/office/drawing/2014/main" xmlns="" id="{06B17B3C-AD14-8F47-9736-1727DF0B745E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2" b="94474" l="10000" r="97667">
                        <a14:foregroundMark x1="89500" y1="26842" x2="94500" y2="25789"/>
                        <a14:foregroundMark x1="95000" y1="25263" x2="97833" y2="25000"/>
                        <a14:foregroundMark x1="55500" y1="10526" x2="61833" y2="10000"/>
                        <a14:foregroundMark x1="61833" y1="10000" x2="63333" y2="10526"/>
                        <a14:foregroundMark x1="77395" y1="9653" x2="79167" y2="7632"/>
                        <a14:foregroundMark x1="82274" y1="12757" x2="82671" y2="14806"/>
                        <a14:foregroundMark x1="81333" y1="7895" x2="82240" y2="12580"/>
                        <a14:foregroundMark x1="67333" y1="26842" x2="66167" y2="29211"/>
                        <a14:foregroundMark x1="41833" y1="18158" x2="45833" y2="16316"/>
                        <a14:foregroundMark x1="29726" y1="77488" x2="32833" y2="72368"/>
                        <a14:foregroundMark x1="29000" y1="78684" x2="29553" y2="77773"/>
                        <a14:foregroundMark x1="32833" y1="72368" x2="34391" y2="72481"/>
                        <a14:foregroundMark x1="48699" y1="74571" x2="49833" y2="75526"/>
                        <a14:foregroundMark x1="60945" y1="65526" x2="60431" y2="61874"/>
                        <a14:foregroundMark x1="61420" y1="95221" x2="60089" y2="94997"/>
                        <a14:foregroundMark x1="55940" y1="94474" x2="56077" y2="94474"/>
                        <a14:foregroundMark x1="59377" y1="87184" x2="59500" y2="87105"/>
                        <a14:foregroundMark x1="84000" y1="83947" x2="84699" y2="81738"/>
                        <a14:foregroundMark x1="84416" y1="80601" x2="85500" y2="78158"/>
                        <a14:foregroundMark x1="84333" y1="80789" x2="84380" y2="80683"/>
                        <a14:foregroundMark x1="84864" y1="82821" x2="86667" y2="79737"/>
                        <a14:foregroundMark x1="84667" y1="83158" x2="84824" y2="82889"/>
                        <a14:foregroundMark x1="85333" y1="79211" x2="86167" y2="75000"/>
                        <a14:foregroundMark x1="36833" y1="68158" x2="37982" y2="67381"/>
                        <a14:foregroundMark x1="41199" y1="65871" x2="40230" y2="65592"/>
                        <a14:foregroundMark x1="43500" y1="66430" x2="43711" y2="66473"/>
                        <a14:foregroundMark x1="43173" y1="66363" x2="43319" y2="66393"/>
                        <a14:foregroundMark x1="42354" y1="66194" x2="42731" y2="66272"/>
                        <a14:foregroundMark x1="45500" y1="66842" x2="45833" y2="67105"/>
                        <a14:foregroundMark x1="38167" y1="66842" x2="39500" y2="66053"/>
                        <a14:backgroundMark x1="64167" y1="15263" x2="90333" y2="20263"/>
                        <a14:backgroundMark x1="90333" y1="20263" x2="82000" y2="25789"/>
                        <a14:backgroundMark x1="82000" y1="25789" x2="58167" y2="19211"/>
                        <a14:backgroundMark x1="58167" y1="19211" x2="63667" y2="13947"/>
                        <a14:backgroundMark x1="63667" y1="13947" x2="76500" y2="13421"/>
                        <a14:backgroundMark x1="76500" y1="13421" x2="80500" y2="16053"/>
                        <a14:backgroundMark x1="80500" y1="16053" x2="83167" y2="21053"/>
                        <a14:backgroundMark x1="73167" y1="25526" x2="88000" y2="20000"/>
                        <a14:backgroundMark x1="88000" y1="20000" x2="84833" y2="19474"/>
                        <a14:backgroundMark x1="67333" y1="54474" x2="77167" y2="51053"/>
                        <a14:backgroundMark x1="85965" y1="78674" x2="86500" y2="76842"/>
                        <a14:backgroundMark x1="84859" y1="80859" x2="85966" y2="78238"/>
                        <a14:backgroundMark x1="65833" y1="78421" x2="65167" y2="78421"/>
                        <a14:backgroundMark x1="66500" y1="80263" x2="66167" y2="77632"/>
                        <a14:backgroundMark x1="63833" y1="77632" x2="67667" y2="77895"/>
                        <a14:backgroundMark x1="67667" y1="77895" x2="67500" y2="80263"/>
                        <a14:backgroundMark x1="65500" y1="83684" x2="64167" y2="81579"/>
                        <a14:backgroundMark x1="44000" y1="72368" x2="41000" y2="72632"/>
                        <a14:backgroundMark x1="40833" y1="72368" x2="38667" y2="73684"/>
                        <a14:backgroundMark x1="44333" y1="72895" x2="47333" y2="73684"/>
                        <a14:backgroundMark x1="47000" y1="72895" x2="48500" y2="73684"/>
                        <a14:backgroundMark x1="48667" y1="74474" x2="47167" y2="73684"/>
                        <a14:backgroundMark x1="51333" y1="74474" x2="54167" y2="76053"/>
                        <a14:backgroundMark x1="51667" y1="66316" x2="55500" y2="63158"/>
                        <a14:backgroundMark x1="55500" y1="63158" x2="55667" y2="63421"/>
                        <a14:backgroundMark x1="56833" y1="67105" x2="55333" y2="67105"/>
                        <a14:backgroundMark x1="55500" y1="69211" x2="57500" y2="67368"/>
                        <a14:backgroundMark x1="58500" y1="66316" x2="53833" y2="67105"/>
                        <a14:backgroundMark x1="53833" y1="67105" x2="53667" y2="66316"/>
                        <a14:backgroundMark x1="39667" y1="66842" x2="40591" y2="67159"/>
                        <a14:backgroundMark x1="41167" y1="66579" x2="41833" y2="67105"/>
                        <a14:backgroundMark x1="42667" y1="66842" x2="42333" y2="66842"/>
                        <a14:backgroundMark x1="43333" y1="66842" x2="42833" y2="66579"/>
                        <a14:backgroundMark x1="43667" y1="66842" x2="43500" y2="66842"/>
                        <a14:backgroundMark x1="38922" y1="67815" x2="39500" y2="67632"/>
                        <a14:backgroundMark x1="38854" y1="68021" x2="39333" y2="67895"/>
                        <a14:backgroundMark x1="43500" y1="66842" x2="44500" y2="67632"/>
                        <a14:backgroundMark x1="41167" y1="66842" x2="41167" y2="66842"/>
                        <a14:backgroundMark x1="40833" y1="66842" x2="42333" y2="66579"/>
                        <a14:backgroundMark x1="35167" y1="74211" x2="38833" y2="72368"/>
                        <a14:backgroundMark x1="35167" y1="72895" x2="35667" y2="73158"/>
                        <a14:backgroundMark x1="35667" y1="73158" x2="35167" y2="73684"/>
                        <a14:backgroundMark x1="29833" y1="78684" x2="31000" y2="77368"/>
                        <a14:backgroundMark x1="29167" y1="79211" x2="29333" y2="78947"/>
                        <a14:backgroundMark x1="44667" y1="67368" x2="45000" y2="67632"/>
                        <a14:backgroundMark x1="60667" y1="83684" x2="60167" y2="82895"/>
                        <a14:backgroundMark x1="61000" y1="83947" x2="60833" y2="83947"/>
                        <a14:backgroundMark x1="61500" y1="84211" x2="61333" y2="84474"/>
                        <a14:backgroundMark x1="60833" y1="90526" x2="60333" y2="91316"/>
                        <a14:backgroundMark x1="60333" y1="90263" x2="57500" y2="90263"/>
                        <a14:backgroundMark x1="58833" y1="94211" x2="57500" y2="93684"/>
                        <a14:backgroundMark x1="59833" y1="94474" x2="57333" y2="89211"/>
                        <a14:backgroundMark x1="57833" y1="95263" x2="56667" y2="93684"/>
                        <a14:backgroundMark x1="57833" y1="94474" x2="56500" y2="93684"/>
                        <a14:backgroundMark x1="57333" y1="95000" x2="56500" y2="93421"/>
                        <a14:backgroundMark x1="56500" y1="94737" x2="56000" y2="94211"/>
                        <a14:backgroundMark x1="59667" y1="94737" x2="60333" y2="94211"/>
                        <a14:backgroundMark x1="59333" y1="87632" x2="58667" y2="87632"/>
                        <a14:backgroundMark x1="59500" y1="87895" x2="59500" y2="87368"/>
                        <a14:backgroundMark x1="59667" y1="88158" x2="58333" y2="86842"/>
                        <a14:backgroundMark x1="59333" y1="87368" x2="58833" y2="87368"/>
                        <a14:backgroundMark x1="61333" y1="65526" x2="61333" y2="67632"/>
                        <a14:backgroundMark x1="60167" y1="59737" x2="60667" y2="60263"/>
                        <a14:backgroundMark x1="60500" y1="60526" x2="60833" y2="61579"/>
                        <a14:backgroundMark x1="63833" y1="82105" x2="64500" y2="83158"/>
                        <a14:backgroundMark x1="56500" y1="88947" x2="55500" y2="89474"/>
                        <a14:backgroundMark x1="56333" y1="89211" x2="56333" y2="90263"/>
                        <a14:backgroundMark x1="56667" y1="89211" x2="56167" y2="88947"/>
                        <a14:backgroundMark x1="57833" y1="88421" x2="56667" y2="90000"/>
                        <a14:backgroundMark x1="62000" y1="95000" x2="61667" y2="95526"/>
                        <a14:backgroundMark x1="84667" y1="82105" x2="84667" y2="8184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bright="-59000" contras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-239" t="47636" b="1523"/>
          <a:stretch/>
        </p:blipFill>
        <p:spPr>
          <a:xfrm rot="20938904">
            <a:off x="-4155280" y="423053"/>
            <a:ext cx="12183186" cy="24536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E22372A-5F5F-1D49-9D0F-69BDA7FE7E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55926"/>
            <a:ext cx="4788532" cy="47525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043A64B-60B7-714A-95F0-45A21BAE23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5" y="1848028"/>
            <a:ext cx="3061934" cy="30619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32784">
            <a:off x="2405267" y="217620"/>
            <a:ext cx="5140501" cy="2110631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l"/>
            <a:r>
              <a:rPr lang="zh-TW" altLang="en-US" sz="8800" dirty="0">
                <a:solidFill>
                  <a:srgbClr val="FFC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你知道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6F18381-3896-794D-81CD-582BEC15329A}"/>
              </a:ext>
            </a:extLst>
          </p:cNvPr>
          <p:cNvSpPr/>
          <p:nvPr/>
        </p:nvSpPr>
        <p:spPr>
          <a:xfrm>
            <a:off x="5054960" y="2093942"/>
            <a:ext cx="3816424" cy="2776929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78287" y="2283718"/>
            <a:ext cx="3082127" cy="2376264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組別：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 </a:t>
            </a:r>
            <a:r>
              <a:rPr lang="en-US" altLang="zh-TW" sz="2100" b="1" spc="300" dirty="0">
                <a:solidFill>
                  <a:schemeClr val="accent6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108204</a:t>
            </a:r>
            <a:r>
              <a:rPr lang="en-US" altLang="zh-TW" sz="2100" b="1" dirty="0">
                <a:solidFill>
                  <a:schemeClr val="accent6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  </a:t>
            </a:r>
            <a:r>
              <a:rPr lang="zh-CN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組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組長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：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73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60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29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rPr>
              <a:t>王忻宇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組員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：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73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60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09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陳育婷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     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73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60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15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李若婕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     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10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73</a:t>
            </a:r>
            <a:r>
              <a:rPr lang="zh-TW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60</a:t>
            </a:r>
            <a:r>
              <a:rPr lang="en-US" altLang="zh-TW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31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 </a:t>
            </a: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rPr>
              <a:t>李欣遙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  <a:p>
            <a:pPr algn="l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zh-TW" alt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  <a:cs typeface="Arial"/>
                <a:sym typeface="Arial"/>
              </a:rPr>
              <a:t>指導老師：葉明貴 老師</a:t>
            </a:r>
            <a:endParaRPr lang="en-US" altLang="zh-TW" sz="2100" b="1" dirty="0">
              <a:solidFill>
                <a:schemeClr val="tx2">
                  <a:lumMod val="60000"/>
                  <a:lumOff val="40000"/>
                </a:schemeClr>
              </a:solidFill>
              <a:latin typeface="DFChuW4-B5" panose="03000409000000000000" pitchFamily="49" charset="-120"/>
              <a:ea typeface="DFChuW4-B5" panose="03000409000000000000" pitchFamily="49" charset="-120"/>
              <a:cs typeface="Arial"/>
              <a:sym typeface="Arial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7C972568-F56F-6D4A-9366-F831B9FC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  <a14:imgEffect>
                      <a14:colorTemperature colorTemp="5072"/>
                    </a14:imgEffect>
                    <a14:imgEffect>
                      <a14:saturation sat="99000"/>
                    </a14:imgEffect>
                    <a14:imgEffect>
                      <a14:brightnessContrast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955">
            <a:off x="-1415694" y="1843271"/>
            <a:ext cx="315610" cy="4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24ECE06-518E-DF4E-97AA-DE74DA30268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84000"/>
                    </a14:imgEffect>
                    <a14:imgEffect>
                      <a14:brightnessContrast bright="65000" contras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857"/>
          <a:stretch/>
        </p:blipFill>
        <p:spPr>
          <a:xfrm rot="20624798">
            <a:off x="-1987771" y="90661"/>
            <a:ext cx="2128305" cy="2227766"/>
          </a:xfrm>
          <a:prstGeom prst="rect">
            <a:avLst/>
          </a:prstGeom>
          <a:noFill/>
          <a:effectLst>
            <a:glow rad="127000">
              <a:srgbClr val="C00000"/>
            </a:glow>
            <a:innerShdw blurRad="76200">
              <a:schemeClr val="accent2">
                <a:lumMod val="75000"/>
              </a:schemeClr>
            </a:inn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309F320-7660-CD40-8AD2-99EF3131BD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7450" y="2571750"/>
            <a:ext cx="2908300" cy="29718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15BB523B-9A3D-8E46-B249-017F641B7F58}"/>
              </a:ext>
            </a:extLst>
          </p:cNvPr>
          <p:cNvGrpSpPr/>
          <p:nvPr/>
        </p:nvGrpSpPr>
        <p:grpSpPr>
          <a:xfrm>
            <a:off x="665076" y="72008"/>
            <a:ext cx="2322748" cy="2139702"/>
            <a:chOff x="2214768" y="-670794"/>
            <a:chExt cx="2513066" cy="2447994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74CCE4F1-214A-814D-B2D8-1EA41485B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37288" y1="64706" x2="37288" y2="64706"/>
                          <a14:foregroundMark x1="47458" y1="70000" x2="59322" y2="40000"/>
                          <a14:foregroundMark x1="55932" y1="47059" x2="11864" y2="55882"/>
                          <a14:foregroundMark x1="69492" y1="59412" x2="22034" y2="85882"/>
                          <a14:foregroundMark x1="56780" y1="91765" x2="27966" y2="64706"/>
                          <a14:foregroundMark x1="7627" y1="82353" x2="37288" y2="95882"/>
                          <a14:foregroundMark x1="32203" y1="38235" x2="27119" y2="56471"/>
                        </a14:backgroundRemoval>
                      </a14:imgEffect>
                      <a14:imgEffect>
                        <a14:colorTemperature colorTemp="5072"/>
                      </a14:imgEffect>
                      <a14:imgEffect>
                        <a14:saturation sat="99000"/>
                      </a14:imgEffect>
                      <a14:imgEffect>
                        <a14:brightnessContrast contrast="-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89955">
              <a:off x="3013693" y="1322045"/>
              <a:ext cx="315610" cy="454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xmlns="" id="{19413036-C31F-1B4D-9B2F-03F3F6CC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06"/>
            <a:stretch/>
          </p:blipFill>
          <p:spPr>
            <a:xfrm rot="20691013">
              <a:off x="2214768" y="-670794"/>
              <a:ext cx="2513066" cy="2447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34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實機展示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C6B26B92-ED87-8F47-9E5B-186321779E21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6B369494-BDC1-E248-AED2-73C45742C4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BBFA2B32-6F14-7B40-9F0F-290F361D10AE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6E3B3915-7522-F24E-B5E7-8EC9B99C5DF4}"/>
              </a:ext>
            </a:extLst>
          </p:cNvPr>
          <p:cNvGrpSpPr/>
          <p:nvPr/>
        </p:nvGrpSpPr>
        <p:grpSpPr>
          <a:xfrm>
            <a:off x="3363592" y="-5179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xmlns="" id="{4AB7539B-3D19-094B-BEFC-45381768ED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xmlns="" id="{EE7B4F49-009F-B14E-9FDE-4EB5282B2FAF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42EFCC0D-F426-954D-B8F8-F045CEA4C4DF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7E262A23-F80D-8A4E-ABE9-A031444A08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656130B0-8703-1B4E-8CC5-1CDFE9D63098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5F38DA57-9BD2-1140-8D62-87B2153181CF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FE33C3C4-5B83-EC46-B9C8-A47A33E3FC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F265CB2B-0488-2144-AD83-F5046E5CE28A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0970F484-AAC9-1D44-963B-AE5197D35F55}"/>
              </a:ext>
            </a:extLst>
          </p:cNvPr>
          <p:cNvGrpSpPr/>
          <p:nvPr/>
        </p:nvGrpSpPr>
        <p:grpSpPr>
          <a:xfrm rot="438947">
            <a:off x="4345437" y="1369894"/>
            <a:ext cx="1673180" cy="3007428"/>
            <a:chOff x="6516217" y="1518837"/>
            <a:chExt cx="1673180" cy="3007428"/>
          </a:xfrm>
        </p:grpSpPr>
        <p:pic>
          <p:nvPicPr>
            <p:cNvPr id="29" name="Picture 8" descr="C:\Users\Zoey\Desktop\smartphone-2354577_960_720.png">
              <a:extLst>
                <a:ext uri="{FF2B5EF4-FFF2-40B4-BE49-F238E27FC236}">
                  <a16:creationId xmlns:a16="http://schemas.microsoft.com/office/drawing/2014/main" xmlns="" id="{458D441D-2992-F242-91AB-D2C17451F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7" y="1518837"/>
              <a:ext cx="1673180" cy="30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xmlns="" id="{387E65A3-E37F-8146-94E1-549B800F50B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8"/>
            <a:stretch/>
          </p:blipFill>
          <p:spPr bwMode="auto">
            <a:xfrm>
              <a:off x="6652800" y="1851671"/>
              <a:ext cx="142568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xmlns="" id="{79A5E36D-1C43-2545-8A47-DD34AC1E39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75" y="1088576"/>
            <a:ext cx="1673180" cy="167318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xmlns="" id="{83898863-7108-9249-930F-6B700344079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02" y="2212054"/>
            <a:ext cx="3065679" cy="29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Free vector graphic: Vine, Decoration, Green, Plant - Free Image on Pixabay - 303820">
            <a:extLst>
              <a:ext uri="{FF2B5EF4-FFF2-40B4-BE49-F238E27FC236}">
                <a16:creationId xmlns:a16="http://schemas.microsoft.com/office/drawing/2014/main" xmlns="" id="{7C5CF83F-EACD-FA45-9A03-C1D59BD074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 rot="4271122">
            <a:off x="2817632" y="-1710103"/>
            <a:ext cx="2785737" cy="97084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未來展望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FE49E543-C63B-F949-BD38-6F466B413AD1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2B004A7E-88DD-964F-9A14-11CAAB6369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04D11B09-3013-3044-99E1-94100AF95E49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303E1393-4376-9949-9197-509FBB3ACC6E}"/>
              </a:ext>
            </a:extLst>
          </p:cNvPr>
          <p:cNvGrpSpPr/>
          <p:nvPr/>
        </p:nvGrpSpPr>
        <p:grpSpPr>
          <a:xfrm>
            <a:off x="3363592" y="-5179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xmlns="" id="{0CC504B7-9D98-184D-A1B6-F6042EE9268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xmlns="" id="{872A6B22-A917-644C-B172-5F108F381E8D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3E5994F7-905B-B942-9EC7-09B69EBAD7C2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6E7AA62D-938F-594F-AD04-0F92BE3F1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8603BAB8-9D4F-9B48-9317-3C22DC17EEEA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BE153BEF-3FF0-8C46-AADD-C2DCDE534924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4F50656E-B79A-EB4C-8A92-E0031D0DFC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9A12F461-0CD6-C544-B6FC-07E16CFCA35E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xmlns="" id="{3702BE37-8291-FF47-9A9B-205E13FEF6AF}"/>
              </a:ext>
            </a:extLst>
          </p:cNvPr>
          <p:cNvGrpSpPr>
            <a:grpSpLocks noChangeAspect="1"/>
          </p:cNvGrpSpPr>
          <p:nvPr/>
        </p:nvGrpSpPr>
        <p:grpSpPr>
          <a:xfrm>
            <a:off x="2065731" y="3327974"/>
            <a:ext cx="1260000" cy="1260000"/>
            <a:chOff x="2076329" y="1270585"/>
            <a:chExt cx="1800000" cy="1800000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xmlns="" id="{EA334A2B-FD59-2D40-A644-4658CC54DF70}"/>
                </a:ext>
              </a:extLst>
            </p:cNvPr>
            <p:cNvSpPr/>
            <p:nvPr/>
          </p:nvSpPr>
          <p:spPr>
            <a:xfrm>
              <a:off x="2076329" y="1270585"/>
              <a:ext cx="1800000" cy="180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Picture 2" descr="C:\Users\Zoey\Desktop\107專題\Medicine-you-know\Artist\右上圖示.png">
              <a:extLst>
                <a:ext uri="{FF2B5EF4-FFF2-40B4-BE49-F238E27FC236}">
                  <a16:creationId xmlns:a16="http://schemas.microsoft.com/office/drawing/2014/main" xmlns="" id="{637724C4-7413-314D-B848-0D4F53972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37" y="1270585"/>
              <a:ext cx="17807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3DA97557-4D1F-6B49-819F-D14DAA43DF6C}"/>
              </a:ext>
            </a:extLst>
          </p:cNvPr>
          <p:cNvGrpSpPr>
            <a:grpSpLocks noChangeAspect="1"/>
          </p:cNvGrpSpPr>
          <p:nvPr/>
        </p:nvGrpSpPr>
        <p:grpSpPr>
          <a:xfrm>
            <a:off x="1501032" y="1323945"/>
            <a:ext cx="1615676" cy="1692000"/>
            <a:chOff x="1098428" y="894543"/>
            <a:chExt cx="1312007" cy="1373985"/>
          </a:xfrm>
        </p:grpSpPr>
        <p:pic>
          <p:nvPicPr>
            <p:cNvPr id="33" name="Picture 2" descr="C:\Users\Zoey\Desktop\unnamed.png">
              <a:extLst>
                <a:ext uri="{FF2B5EF4-FFF2-40B4-BE49-F238E27FC236}">
                  <a16:creationId xmlns:a16="http://schemas.microsoft.com/office/drawing/2014/main" xmlns="" id="{31566017-0F0A-B64D-9025-A97B23228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016" y="1548448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圖片 31" descr="家庭 家人 一个家庭和谐 · 免费矢量图形Pixabay">
              <a:extLst>
                <a:ext uri="{FF2B5EF4-FFF2-40B4-BE49-F238E27FC236}">
                  <a16:creationId xmlns:a16="http://schemas.microsoft.com/office/drawing/2014/main" xmlns="" id="{B73F9A84-2B81-3343-96D2-FDD5B634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0"/>
                </a:ext>
              </a:extLst>
            </a:blip>
            <a:stretch>
              <a:fillRect/>
            </a:stretch>
          </p:blipFill>
          <p:spPr>
            <a:xfrm>
              <a:off x="1098428" y="894543"/>
              <a:ext cx="1312007" cy="1031272"/>
            </a:xfrm>
            <a:prstGeom prst="rect">
              <a:avLst/>
            </a:prstGeom>
          </p:spPr>
        </p:pic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xmlns="" id="{AB17E86F-CF9A-DF4A-BCB1-D1153F21618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000" y1="46667" x2="29333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2454">
            <a:off x="1757227" y="2360411"/>
            <a:ext cx="1478457" cy="1478457"/>
          </a:xfrm>
          <a:prstGeom prst="rect">
            <a:avLst/>
          </a:prstGeom>
          <a:noFill/>
        </p:spPr>
      </p:pic>
      <p:pic>
        <p:nvPicPr>
          <p:cNvPr id="41" name="Picture 9" descr="C:\Users\Zoey\Desktop\database-glyph-black-icon-png_291831.jpg">
            <a:extLst>
              <a:ext uri="{FF2B5EF4-FFF2-40B4-BE49-F238E27FC236}">
                <a16:creationId xmlns:a16="http://schemas.microsoft.com/office/drawing/2014/main" xmlns="" id="{6DFEF9F2-5661-1746-A15E-DAD05313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44" b="94844" l="8594" r="93438">
                        <a14:foregroundMark x1="59688" y1="39688" x2="59688" y2="39688"/>
                        <a14:foregroundMark x1="63125" y1="54844" x2="63125" y2="54844"/>
                        <a14:foregroundMark x1="61406" y1="66406" x2="61406" y2="66406"/>
                        <a14:foregroundMark x1="51563" y1="79844" x2="51563" y2="7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57" y="2718029"/>
            <a:ext cx="1588823" cy="15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xmlns="" id="{8D8881E0-C1CD-F44C-B5F5-5CBE9844D8D2}"/>
              </a:ext>
            </a:extLst>
          </p:cNvPr>
          <p:cNvGrpSpPr>
            <a:grpSpLocks noChangeAspect="1"/>
          </p:cNvGrpSpPr>
          <p:nvPr/>
        </p:nvGrpSpPr>
        <p:grpSpPr>
          <a:xfrm>
            <a:off x="5789749" y="2158118"/>
            <a:ext cx="726467" cy="726467"/>
            <a:chOff x="2076329" y="1270585"/>
            <a:chExt cx="1800000" cy="1800000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xmlns="" id="{F8F48FF7-A3F8-2346-B762-4BD0A69DA469}"/>
                </a:ext>
              </a:extLst>
            </p:cNvPr>
            <p:cNvSpPr/>
            <p:nvPr/>
          </p:nvSpPr>
          <p:spPr>
            <a:xfrm>
              <a:off x="2076329" y="1270585"/>
              <a:ext cx="1800000" cy="180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" name="Picture 2" descr="C:\Users\Zoey\Desktop\107專題\Medicine-you-know\Artist\右上圖示.png">
              <a:extLst>
                <a:ext uri="{FF2B5EF4-FFF2-40B4-BE49-F238E27FC236}">
                  <a16:creationId xmlns:a16="http://schemas.microsoft.com/office/drawing/2014/main" xmlns="" id="{30F75BFC-F332-C64E-914A-69E683CC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37" y="1270585"/>
              <a:ext cx="17807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1CFDC640-890B-1C42-A9BB-9B0D028F687E}"/>
              </a:ext>
            </a:extLst>
          </p:cNvPr>
          <p:cNvGrpSpPr>
            <a:grpSpLocks noChangeAspect="1"/>
          </p:cNvGrpSpPr>
          <p:nvPr/>
        </p:nvGrpSpPr>
        <p:grpSpPr>
          <a:xfrm>
            <a:off x="4912494" y="2187351"/>
            <a:ext cx="726466" cy="726466"/>
            <a:chOff x="633242" y="2308830"/>
            <a:chExt cx="1576800" cy="1576800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xmlns="" id="{9005174F-0946-DA48-A422-A147DDE9EFCF}"/>
                </a:ext>
              </a:extLst>
            </p:cNvPr>
            <p:cNvSpPr/>
            <p:nvPr/>
          </p:nvSpPr>
          <p:spPr>
            <a:xfrm>
              <a:off x="633242" y="2308830"/>
              <a:ext cx="1576800" cy="15768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Picture 4" descr="C:\Users\Zoey\Desktop\107專題\Medicine-you-know\Artist\左圖示.png">
              <a:extLst>
                <a:ext uri="{FF2B5EF4-FFF2-40B4-BE49-F238E27FC236}">
                  <a16:creationId xmlns:a16="http://schemas.microsoft.com/office/drawing/2014/main" xmlns="" id="{9AF2595A-45C6-5A45-9A4D-A730179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95" y="2308830"/>
              <a:ext cx="1558095" cy="15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6EB3BF6-A44D-944F-943C-25B94930FFE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36035" r="13894" b="33074"/>
          <a:stretch/>
        </p:blipFill>
        <p:spPr>
          <a:xfrm>
            <a:off x="4855385" y="987574"/>
            <a:ext cx="1588823" cy="11685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D294AA4-B04C-7243-9A7D-79E5FF1A848F}"/>
              </a:ext>
            </a:extLst>
          </p:cNvPr>
          <p:cNvSpPr txBox="1"/>
          <p:nvPr/>
        </p:nvSpPr>
        <p:spPr>
          <a:xfrm>
            <a:off x="5101320" y="208970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accent6">
                    <a:lumMod val="50000"/>
                  </a:schemeClr>
                </a:solidFill>
                <a:latin typeface="DFPFangYuanW7-B5" pitchFamily="82" charset="-120"/>
                <a:ea typeface="DFPFangYuanW7-B5" pitchFamily="82" charset="-120"/>
              </a:rPr>
              <a:t>個人化</a:t>
            </a:r>
          </a:p>
        </p:txBody>
      </p:sp>
    </p:spTree>
    <p:extLst>
      <p:ext uri="{BB962C8B-B14F-4D97-AF65-F5344CB8AC3E}">
        <p14:creationId xmlns:p14="http://schemas.microsoft.com/office/powerpoint/2010/main" val="28525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45679E-6 L -0.01216 0.1413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70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9.87654E-7 L 0.01024 0.1376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8F7210AD-3AF4-5E48-8968-2F61EED62146}"/>
              </a:ext>
            </a:extLst>
          </p:cNvPr>
          <p:cNvGrpSpPr/>
          <p:nvPr/>
        </p:nvGrpSpPr>
        <p:grpSpPr>
          <a:xfrm>
            <a:off x="3363592" y="-51792"/>
            <a:ext cx="800219" cy="895350"/>
            <a:chOff x="1301269" y="-47745"/>
            <a:chExt cx="800219" cy="89535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xmlns="" id="{FBB31C69-555C-0946-8F96-6CFAF65D5A9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64548EA-FBCE-1746-BAC9-6A9C2B596048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3A236C0-BDBE-2E46-BEFC-F6086C102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916085"/>
            <a:ext cx="3795886" cy="37958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CF9B98C2-A6A8-A64A-B92E-1CC7154A03F5}"/>
              </a:ext>
            </a:extLst>
          </p:cNvPr>
          <p:cNvSpPr txBox="1"/>
          <p:nvPr/>
        </p:nvSpPr>
        <p:spPr>
          <a:xfrm rot="20968466">
            <a:off x="1017440" y="15459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>
                <a:solidFill>
                  <a:schemeClr val="accent6">
                    <a:lumMod val="75000"/>
                  </a:schemeClr>
                </a:solidFill>
                <a:latin typeface="DFBangBangW5-B5" pitchFamily="49" charset="-120"/>
                <a:ea typeface="DFBangBangW5-B5" pitchFamily="49" charset="-120"/>
              </a:rPr>
              <a:t>藥物知識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1CAB4470-7ED7-AE44-9C11-BF8971B1B727}"/>
              </a:ext>
            </a:extLst>
          </p:cNvPr>
          <p:cNvSpPr txBox="1"/>
          <p:nvPr/>
        </p:nvSpPr>
        <p:spPr>
          <a:xfrm rot="1108774">
            <a:off x="5263615" y="229471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>
                <a:solidFill>
                  <a:schemeClr val="accent6">
                    <a:lumMod val="75000"/>
                  </a:schemeClr>
                </a:solidFill>
                <a:latin typeface="DFBangBangW5-B5" pitchFamily="49" charset="-120"/>
                <a:ea typeface="DFBangBangW5-B5" pitchFamily="49" charset="-120"/>
              </a:rPr>
              <a:t>正確用藥</a:t>
            </a:r>
          </a:p>
        </p:txBody>
      </p:sp>
    </p:spTree>
    <p:extLst>
      <p:ext uri="{BB962C8B-B14F-4D97-AF65-F5344CB8AC3E}">
        <p14:creationId xmlns:p14="http://schemas.microsoft.com/office/powerpoint/2010/main" val="22857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4231F339-6637-FB4F-9F75-A9C3A394D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555526"/>
            <a:ext cx="4320480" cy="1102519"/>
          </a:xfrm>
        </p:spPr>
        <p:txBody>
          <a:bodyPr>
            <a:normAutofit/>
          </a:bodyPr>
          <a:lstStyle/>
          <a:p>
            <a:r>
              <a:rPr kumimoji="1" lang="en-US" altLang="zh-TW" sz="6600" b="1" dirty="0">
                <a:ln w="53975">
                  <a:solidFill>
                    <a:srgbClr val="C00000"/>
                  </a:solidFill>
                </a:ln>
                <a:solidFill>
                  <a:schemeClr val="bg1"/>
                </a:solidFill>
                <a:latin typeface="DFPFangYuanW7-B5" pitchFamily="82" charset="-120"/>
                <a:ea typeface="DFPFangYuanW7-B5" pitchFamily="82" charset="-120"/>
              </a:rPr>
              <a:t>Q &amp; A</a:t>
            </a:r>
            <a:endParaRPr kumimoji="1" lang="zh-TW" altLang="en-US" sz="6600" b="1" dirty="0">
              <a:ln w="53975">
                <a:solidFill>
                  <a:srgbClr val="C00000"/>
                </a:solidFill>
              </a:ln>
              <a:solidFill>
                <a:schemeClr val="bg1"/>
              </a:solidFill>
              <a:latin typeface="DFPFangYuanW7-B5" pitchFamily="82" charset="-120"/>
              <a:ea typeface="DFPFangYuanW7-B5" pitchFamily="82" charset="-12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66EF8796-4F32-4549-8CCF-2CD9F260AF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F016EBB-2583-5046-8C06-D2D0AD065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0" y="1851670"/>
            <a:ext cx="2844000" cy="284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15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xmlns="" id="{2CA283D4-091B-7D47-AD9B-FE8379BE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9235">
            <a:off x="3988484" y="1242797"/>
            <a:ext cx="2184400" cy="3734242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xmlns="" id="{D940F28E-D9CA-1949-A3B5-10D38955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9235">
            <a:off x="829451" y="679570"/>
            <a:ext cx="2184400" cy="3177547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3264" y="1196949"/>
            <a:ext cx="6275040" cy="3679057"/>
          </a:xfrm>
        </p:spPr>
        <p:txBody>
          <a:bodyPr numCol="2" spcCol="108000"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開發動機</a:t>
            </a:r>
            <a:endParaRPr lang="en-US" altLang="zh-TW" b="1" dirty="0"/>
          </a:p>
          <a:p>
            <a:pPr marL="400050" lvl="1" indent="0">
              <a:buNone/>
            </a:pPr>
            <a:r>
              <a:rPr lang="zh-TW" altLang="en-US" sz="3200" b="1" dirty="0"/>
              <a:t>系統環境</a:t>
            </a:r>
            <a:endParaRPr lang="en-US" altLang="zh-TW" sz="3200" b="1" dirty="0"/>
          </a:p>
          <a:p>
            <a:pPr marL="800100" lvl="2" indent="0">
              <a:buNone/>
            </a:pPr>
            <a:r>
              <a:rPr lang="zh-TW" altLang="en-US" sz="3200" b="1" dirty="0"/>
              <a:t>系統架構</a:t>
            </a:r>
            <a:endParaRPr lang="en-US" altLang="zh-TW" sz="32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系統比較</a:t>
            </a:r>
            <a:endParaRPr lang="en-US" altLang="zh-TW" b="1" dirty="0"/>
          </a:p>
          <a:p>
            <a:pPr marL="400050" lvl="1" indent="0">
              <a:buNone/>
            </a:pPr>
            <a:r>
              <a:rPr lang="en-US" altLang="zh-TW" sz="3200" b="1" dirty="0"/>
              <a:t>SWOT</a:t>
            </a:r>
            <a:r>
              <a:rPr lang="zh-TW" altLang="en-US" sz="3200" b="1" dirty="0"/>
              <a:t>分析</a:t>
            </a:r>
            <a:endParaRPr lang="en-US" altLang="zh-TW" sz="3200" b="1" dirty="0"/>
          </a:p>
          <a:p>
            <a:pPr marL="576000" indent="0">
              <a:buNone/>
            </a:pPr>
            <a:r>
              <a:rPr lang="zh-TW" altLang="en-US" b="1" dirty="0"/>
              <a:t>實機展示</a:t>
            </a:r>
            <a:endParaRPr lang="en-US" altLang="zh-TW" b="1" dirty="0"/>
          </a:p>
          <a:p>
            <a:pPr marL="864000" indent="0">
              <a:buNone/>
            </a:pPr>
            <a:r>
              <a:rPr lang="zh-TW" altLang="en-US" b="1" dirty="0"/>
              <a:t>未來展望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1378" y="123478"/>
            <a:ext cx="6950629" cy="720080"/>
          </a:xfrm>
        </p:spPr>
        <p:txBody>
          <a:bodyPr>
            <a:noAutofit/>
          </a:bodyPr>
          <a:lstStyle/>
          <a:p>
            <a:r>
              <a:rPr lang="zh-TW" altLang="en-US" sz="4300" dirty="0"/>
              <a:t>目錄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5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5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字方塊 11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5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EFC7C9B-7E14-AB46-865F-65DEA0F8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2" y="915566"/>
            <a:ext cx="7067128" cy="3679057"/>
          </a:xfr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300" dirty="0"/>
              <a:t>開發動機</a:t>
            </a:r>
            <a:endParaRPr lang="en-US" altLang="zh-TW" sz="4300" dirty="0"/>
          </a:p>
        </p:txBody>
      </p:sp>
      <p:grpSp>
        <p:nvGrpSpPr>
          <p:cNvPr id="16" name="29">
            <a:extLst>
              <a:ext uri="{FF2B5EF4-FFF2-40B4-BE49-F238E27FC236}">
                <a16:creationId xmlns:a16="http://schemas.microsoft.com/office/drawing/2014/main" xmlns="" id="{7484B143-C415-7D4F-BA4C-9B2C7C6E0D5B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9DB1E990-32E3-6240-B9A2-4123ACBD4D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09430E6F-F111-D14C-8405-614F1874D942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09">
            <a:extLst>
              <a:ext uri="{FF2B5EF4-FFF2-40B4-BE49-F238E27FC236}">
                <a16:creationId xmlns:a16="http://schemas.microsoft.com/office/drawing/2014/main" xmlns="" id="{E3EDCA6E-2BE7-F948-9D4A-ABCEB35182EF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xmlns="" id="{3D84FE64-D9DE-3941-976E-F22DCED9DA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xmlns="" id="{C0D4EF69-136D-DC45-B1DD-68CC94832CB8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15">
            <a:extLst>
              <a:ext uri="{FF2B5EF4-FFF2-40B4-BE49-F238E27FC236}">
                <a16:creationId xmlns:a16="http://schemas.microsoft.com/office/drawing/2014/main" xmlns="" id="{6E908ADD-B2BD-6844-BF84-AD8459F69F57}"/>
              </a:ext>
            </a:extLst>
          </p:cNvPr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C1A6BCCB-6386-ED4C-ABBA-A9670B3AB6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F7BB7FEB-E64F-124E-9834-3DBE07FD68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31">
            <a:extLst>
              <a:ext uri="{FF2B5EF4-FFF2-40B4-BE49-F238E27FC236}">
                <a16:creationId xmlns:a16="http://schemas.microsoft.com/office/drawing/2014/main" xmlns="" id="{6E2FD684-D2A2-0740-97B9-2A8026DBD9A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714617EE-9ABC-3A44-88A5-DCD163FE64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FDA15A8E-D998-5A45-A821-3C0EA5ECDCD2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pic>
        <p:nvPicPr>
          <p:cNvPr id="5" name="高齡社會">
            <a:extLst>
              <a:ext uri="{FF2B5EF4-FFF2-40B4-BE49-F238E27FC236}">
                <a16:creationId xmlns:a16="http://schemas.microsoft.com/office/drawing/2014/main" xmlns="" id="{082927F5-E01F-1049-AEF2-BC62C5C50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03598"/>
            <a:ext cx="4497879" cy="3240361"/>
          </a:xfrm>
          <a:prstGeom prst="rect">
            <a:avLst/>
          </a:prstGeom>
        </p:spPr>
      </p:pic>
      <p:sp>
        <p:nvSpPr>
          <p:cNvPr id="8" name="高齡＿圈">
            <a:extLst>
              <a:ext uri="{FF2B5EF4-FFF2-40B4-BE49-F238E27FC236}">
                <a16:creationId xmlns:a16="http://schemas.microsoft.com/office/drawing/2014/main" xmlns="" id="{998A04D5-883D-0E4D-9C86-C772A8D0E1B0}"/>
              </a:ext>
            </a:extLst>
          </p:cNvPr>
          <p:cNvSpPr/>
          <p:nvPr/>
        </p:nvSpPr>
        <p:spPr>
          <a:xfrm>
            <a:off x="5253205" y="1784639"/>
            <a:ext cx="779502" cy="648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高齡＿框">
            <a:extLst>
              <a:ext uri="{FF2B5EF4-FFF2-40B4-BE49-F238E27FC236}">
                <a16:creationId xmlns:a16="http://schemas.microsoft.com/office/drawing/2014/main" xmlns="" id="{59A1BBFE-DD8E-6B4C-8452-73D9F7219843}"/>
              </a:ext>
            </a:extLst>
          </p:cNvPr>
          <p:cNvSpPr/>
          <p:nvPr/>
        </p:nvSpPr>
        <p:spPr>
          <a:xfrm>
            <a:off x="3453005" y="3944879"/>
            <a:ext cx="1291102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0812D929-6C26-D747-8F44-C2CFC92F4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694" r="96633">
                        <a14:foregroundMark x1="6061" y1="36471" x2="6397" y2="40000"/>
                        <a14:foregroundMark x1="3367" y1="27059" x2="3704" y2="31176"/>
                        <a14:foregroundMark x1="94613" y1="28824" x2="94276" y2="59412"/>
                        <a14:foregroundMark x1="96296" y1="35882" x2="96633" y2="52941"/>
                        <a14:foregroundMark x1="72727" y1="70588" x2="78788" y2="54706"/>
                        <a14:foregroundMark x1="75421" y1="69412" x2="68687" y2="74118"/>
                        <a14:foregroundMark x1="64646" y1="84706" x2="64646" y2="79412"/>
                        <a14:foregroundMark x1="72727" y1="87647" x2="72727" y2="84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72" y="3083926"/>
            <a:ext cx="2843241" cy="1627444"/>
          </a:xfrm>
          <a:prstGeom prst="rect">
            <a:avLst/>
          </a:prstGeom>
        </p:spPr>
      </p:pic>
      <p:pic>
        <p:nvPicPr>
          <p:cNvPr id="31" name="圖片 30" descr="Bestand:Speech balloon.svg - Wikipedia">
            <a:extLst>
              <a:ext uri="{FF2B5EF4-FFF2-40B4-BE49-F238E27FC236}">
                <a16:creationId xmlns:a16="http://schemas.microsoft.com/office/drawing/2014/main" xmlns="" id="{A92E4362-345E-5141-B839-0E9C0F8B5D5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 rot="516756">
            <a:off x="5386964" y="2035376"/>
            <a:ext cx="2101562" cy="1425458"/>
          </a:xfrm>
          <a:prstGeom prst="rect">
            <a:avLst/>
          </a:prstGeom>
        </p:spPr>
      </p:pic>
      <p:pic>
        <p:nvPicPr>
          <p:cNvPr id="29" name="圖片 28" descr="天空落腳處: [日常] 紅白小藥包（Update！）">
            <a:extLst>
              <a:ext uri="{FF2B5EF4-FFF2-40B4-BE49-F238E27FC236}">
                <a16:creationId xmlns:a16="http://schemas.microsoft.com/office/drawing/2014/main" xmlns="" id="{3D08696A-8B02-244A-8E3C-95411B5002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67" l="10000" r="90000">
                        <a14:foregroundMark x1="45000" y1="18333" x2="56000" y2="22000"/>
                        <a14:foregroundMark x1="51667" y1="34333" x2="46333" y2="49333"/>
                        <a14:foregroundMark x1="61429" y1="99390" x2="61333" y2="99667"/>
                        <a14:backgroundMark x1="31667" y1="88667" x2="44000" y2="95667"/>
                        <a14:backgroundMark x1="44000" y1="95667" x2="48000" y2="95667"/>
                        <a14:backgroundMark x1="57000" y1="94333" x2="60333" y2="77667"/>
                        <a14:backgroundMark x1="60333" y1="77667" x2="68667" y2="69667"/>
                        <a14:backgroundMark x1="71333" y1="75333" x2="70000" y2="87333"/>
                        <a14:backgroundMark x1="69333" y1="90333" x2="58333" y2="96000"/>
                        <a14:backgroundMark x1="67667" y1="76000" x2="70333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5507151" y="1651583"/>
            <a:ext cx="1730316" cy="1730316"/>
          </a:xfrm>
          <a:prstGeom prst="rect">
            <a:avLst/>
          </a:prstGeom>
        </p:spPr>
      </p:pic>
      <p:pic>
        <p:nvPicPr>
          <p:cNvPr id="32" name="圖片 31" descr="天空落腳處: [日常] 紅白小藥包（Update！）">
            <a:extLst>
              <a:ext uri="{FF2B5EF4-FFF2-40B4-BE49-F238E27FC236}">
                <a16:creationId xmlns:a16="http://schemas.microsoft.com/office/drawing/2014/main" xmlns="" id="{FCAFE800-9DEB-094A-A56C-52FF104299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67" l="10000" r="90000">
                        <a14:foregroundMark x1="45000" y1="18333" x2="56000" y2="22000"/>
                        <a14:foregroundMark x1="51667" y1="34333" x2="46333" y2="49333"/>
                        <a14:foregroundMark x1="61429" y1="99390" x2="61333" y2="99667"/>
                        <a14:backgroundMark x1="31667" y1="88667" x2="44000" y2="95667"/>
                        <a14:backgroundMark x1="44000" y1="95667" x2="48000" y2="95667"/>
                        <a14:backgroundMark x1="57000" y1="94333" x2="60333" y2="77667"/>
                        <a14:backgroundMark x1="60333" y1="77667" x2="68667" y2="69667"/>
                        <a14:backgroundMark x1="71333" y1="75333" x2="70000" y2="87333"/>
                        <a14:backgroundMark x1="69333" y1="90333" x2="58333" y2="96000"/>
                        <a14:backgroundMark x1="67667" y1="76000" x2="70333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 rot="19958639">
            <a:off x="6501320" y="1609289"/>
            <a:ext cx="1730316" cy="1730316"/>
          </a:xfrm>
          <a:prstGeom prst="rect">
            <a:avLst/>
          </a:prstGeom>
        </p:spPr>
      </p:pic>
      <p:pic>
        <p:nvPicPr>
          <p:cNvPr id="33" name="圖片 32" descr="天空落腳處: [日常] 紅白小藥包（Update！）">
            <a:extLst>
              <a:ext uri="{FF2B5EF4-FFF2-40B4-BE49-F238E27FC236}">
                <a16:creationId xmlns:a16="http://schemas.microsoft.com/office/drawing/2014/main" xmlns="" id="{249BC446-B1B3-F64E-B85C-14C37C8FD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67" l="10000" r="90000">
                        <a14:foregroundMark x1="45000" y1="18333" x2="56000" y2="22000"/>
                        <a14:foregroundMark x1="51667" y1="34333" x2="46333" y2="49333"/>
                        <a14:foregroundMark x1="61429" y1="99390" x2="61333" y2="99667"/>
                        <a14:backgroundMark x1="31667" y1="88667" x2="44000" y2="95667"/>
                        <a14:backgroundMark x1="44000" y1="95667" x2="48000" y2="95667"/>
                        <a14:backgroundMark x1="57000" y1="94333" x2="60333" y2="77667"/>
                        <a14:backgroundMark x1="60333" y1="77667" x2="68667" y2="69667"/>
                        <a14:backgroundMark x1="71333" y1="75333" x2="70000" y2="87333"/>
                        <a14:backgroundMark x1="69333" y1="90333" x2="58333" y2="96000"/>
                        <a14:backgroundMark x1="67667" y1="76000" x2="70333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 rot="1189399">
            <a:off x="4710799" y="1922874"/>
            <a:ext cx="1730316" cy="1730316"/>
          </a:xfrm>
          <a:prstGeom prst="rect">
            <a:avLst/>
          </a:prstGeom>
        </p:spPr>
      </p:pic>
      <p:pic>
        <p:nvPicPr>
          <p:cNvPr id="34" name="圖片 33" descr="天空落腳處: [日常] 紅白小藥包（Update！）">
            <a:extLst>
              <a:ext uri="{FF2B5EF4-FFF2-40B4-BE49-F238E27FC236}">
                <a16:creationId xmlns:a16="http://schemas.microsoft.com/office/drawing/2014/main" xmlns="" id="{B81A364B-4C01-8640-A643-F4EE75964E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67" l="10000" r="90000">
                        <a14:foregroundMark x1="45000" y1="18333" x2="56000" y2="22000"/>
                        <a14:foregroundMark x1="51667" y1="34333" x2="46333" y2="49333"/>
                        <a14:foregroundMark x1="61429" y1="99390" x2="61333" y2="99667"/>
                        <a14:backgroundMark x1="31667" y1="88667" x2="44000" y2="95667"/>
                        <a14:backgroundMark x1="44000" y1="95667" x2="48000" y2="95667"/>
                        <a14:backgroundMark x1="57000" y1="94333" x2="60333" y2="77667"/>
                        <a14:backgroundMark x1="60333" y1="77667" x2="68667" y2="69667"/>
                        <a14:backgroundMark x1="71333" y1="75333" x2="70000" y2="87333"/>
                        <a14:backgroundMark x1="69333" y1="90333" x2="58333" y2="96000"/>
                        <a14:backgroundMark x1="67667" y1="76000" x2="70333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 rot="746878">
            <a:off x="5648901" y="2340614"/>
            <a:ext cx="1730316" cy="1730316"/>
          </a:xfrm>
          <a:prstGeom prst="rect">
            <a:avLst/>
          </a:prstGeom>
        </p:spPr>
      </p:pic>
      <p:pic>
        <p:nvPicPr>
          <p:cNvPr id="35" name="圖片 34" descr="天空落腳處: [日常] 紅白小藥包（Update！）">
            <a:extLst>
              <a:ext uri="{FF2B5EF4-FFF2-40B4-BE49-F238E27FC236}">
                <a16:creationId xmlns:a16="http://schemas.microsoft.com/office/drawing/2014/main" xmlns="" id="{F9F7CA8E-F538-B948-8C67-0B899B5F47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67" l="10000" r="90000">
                        <a14:foregroundMark x1="45000" y1="18333" x2="56000" y2="22000"/>
                        <a14:foregroundMark x1="51667" y1="34333" x2="46333" y2="49333"/>
                        <a14:foregroundMark x1="61429" y1="99390" x2="61333" y2="99667"/>
                        <a14:backgroundMark x1="31667" y1="88667" x2="44000" y2="95667"/>
                        <a14:backgroundMark x1="44000" y1="95667" x2="48000" y2="95667"/>
                        <a14:backgroundMark x1="57000" y1="94333" x2="60333" y2="77667"/>
                        <a14:backgroundMark x1="60333" y1="77667" x2="68667" y2="69667"/>
                        <a14:backgroundMark x1="71333" y1="75333" x2="70000" y2="87333"/>
                        <a14:backgroundMark x1="69333" y1="90333" x2="58333" y2="96000"/>
                        <a14:backgroundMark x1="67667" y1="76000" x2="70333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 rot="18658795">
            <a:off x="6398035" y="2257257"/>
            <a:ext cx="1730316" cy="17303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869738C-BADC-F943-B87B-C24ED8052A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556" y="987574"/>
            <a:ext cx="3150396" cy="2186143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xmlns="" id="{CEEEE580-9CE7-5544-A043-85E1B59EE010}"/>
              </a:ext>
            </a:extLst>
          </p:cNvPr>
          <p:cNvSpPr/>
          <p:nvPr/>
        </p:nvSpPr>
        <p:spPr>
          <a:xfrm>
            <a:off x="1276006" y="2119455"/>
            <a:ext cx="1589695" cy="3972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xmlns="" id="{1FEEDBB9-CC36-E94F-8D2B-5F9DBC1352C3}"/>
              </a:ext>
            </a:extLst>
          </p:cNvPr>
          <p:cNvSpPr/>
          <p:nvPr/>
        </p:nvSpPr>
        <p:spPr>
          <a:xfrm>
            <a:off x="2195736" y="1275606"/>
            <a:ext cx="1361317" cy="3972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57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7527E18-D127-FF42-B90F-ED52A6546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7958"/>
            <a:ext cx="3276000" cy="327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300" dirty="0"/>
              <a:t>開發動機</a:t>
            </a:r>
            <a:endParaRPr lang="en-US" altLang="zh-TW" sz="43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7484B143-C415-7D4F-BA4C-9B2C7C6E0D5B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9DB1E990-32E3-6240-B9A2-4123ACBD4D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09430E6F-F111-D14C-8405-614F1874D942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E3EDCA6E-2BE7-F948-9D4A-ABCEB35182EF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xmlns="" id="{3D84FE64-D9DE-3941-976E-F22DCED9DA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xmlns="" id="{C0D4EF69-136D-DC45-B1DD-68CC94832CB8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6E908ADD-B2BD-6844-BF84-AD8459F69F57}"/>
              </a:ext>
            </a:extLst>
          </p:cNvPr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C1A6BCCB-6386-ED4C-ABBA-A9670B3AB6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F7BB7FEB-E64F-124E-9834-3DBE07FD68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6E2FD684-D2A2-0740-97B9-2A8026DBD9A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714617EE-9ABC-3A44-88A5-DCD163FE64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FDA15A8E-D998-5A45-A821-3C0EA5ECDCD2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90FEAF9-B01D-C24F-9379-416A7F88D91C}"/>
              </a:ext>
            </a:extLst>
          </p:cNvPr>
          <p:cNvSpPr/>
          <p:nvPr/>
        </p:nvSpPr>
        <p:spPr>
          <a:xfrm>
            <a:off x="4427984" y="7450179"/>
            <a:ext cx="5707443" cy="4680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BFCC36C8-9A4F-924B-B220-74D3CC537E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659" y1="6911" x2="89024" y2="4472"/>
                        <a14:foregroundMark x1="91057" y1="6504" x2="93089" y2="91870"/>
                        <a14:foregroundMark x1="93089" y1="91057" x2="7724" y2="92276"/>
                        <a14:foregroundMark x1="8537" y1="94715" x2="4472" y2="10569"/>
                        <a14:foregroundMark x1="4472" y1="61789" x2="4472" y2="92276"/>
                        <a14:foregroundMark x1="18293" y1="97561" x2="83333" y2="95935"/>
                        <a14:foregroundMark x1="95122" y1="95122" x2="94309" y2="32114"/>
                        <a14:backgroundMark x1="1626" y1="2439" x2="1626" y2="2439"/>
                        <a14:backgroundMark x1="95122" y1="2033" x2="99593" y2="6504"/>
                        <a14:backgroundMark x1="97967" y1="94715" x2="97561" y2="98374"/>
                        <a14:backgroundMark x1="2033" y1="95935" x2="2033" y2="95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" t="632" r="661"/>
          <a:stretch/>
        </p:blipFill>
        <p:spPr>
          <a:xfrm>
            <a:off x="2785972" y="1124842"/>
            <a:ext cx="864064" cy="8668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A176AFF8-CC2C-8942-A40D-47274F80C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50707"/>
            <a:ext cx="835200" cy="835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EA12985-3437-2947-92F7-5DCCCF55EA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4647" r="41821">
                        <a14:foregroundMark x1="33645" y1="29299" x2="32087" y2="55414"/>
                        <a14:foregroundMark x1="32087" y1="55414" x2="28660" y2="64968"/>
                        <a14:foregroundMark x1="28972" y1="47771" x2="26168" y2="58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32"/>
          <a:stretch/>
        </p:blipFill>
        <p:spPr>
          <a:xfrm>
            <a:off x="2025512" y="2208471"/>
            <a:ext cx="1046504" cy="11015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65875DD8-6EB0-244F-9226-92765EB4A7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70" y="2094929"/>
            <a:ext cx="2091574" cy="8459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70D57D24-2692-B341-A90F-C9CD8C315D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78" y="3334422"/>
            <a:ext cx="2258065" cy="720081"/>
          </a:xfrm>
          <a:prstGeom prst="rect">
            <a:avLst/>
          </a:prstGeom>
        </p:spPr>
      </p:pic>
      <p:pic>
        <p:nvPicPr>
          <p:cNvPr id="34" name="圖片 33" descr="File:Redx2.svg - Wikimedia Commons">
            <a:extLst>
              <a:ext uri="{FF2B5EF4-FFF2-40B4-BE49-F238E27FC236}">
                <a16:creationId xmlns:a16="http://schemas.microsoft.com/office/drawing/2014/main" xmlns="" id="{155DC969-0FF9-F848-9125-0E3C379EB9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1475656" y="1401741"/>
            <a:ext cx="4716000" cy="28261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73231F46-52BA-CB4D-8F05-56D53E783D0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721" b="93795" l="56222" r="96444">
                        <a14:foregroundMark x1="64556" y1="65990" x2="64556" y2="74582"/>
                        <a14:foregroundMark x1="64556" y1="74582" x2="66222" y2="81862"/>
                        <a14:foregroundMark x1="66222" y1="81862" x2="60556" y2="82936"/>
                        <a14:foregroundMark x1="60556" y1="82936" x2="65778" y2="77804"/>
                        <a14:foregroundMark x1="65778" y1="77804" x2="66889" y2="77208"/>
                        <a14:foregroundMark x1="65000" y1="73150" x2="67667" y2="65274"/>
                        <a14:foregroundMark x1="67667" y1="65274" x2="72889" y2="68138"/>
                        <a14:foregroundMark x1="72889" y1="68138" x2="72608" y2="69194"/>
                        <a14:foregroundMark x1="73000" y1="60979" x2="74667" y2="64558"/>
                        <a14:foregroundMark x1="72778" y1="59308" x2="72667" y2="63723"/>
                        <a14:foregroundMark x1="57333" y1="61337" x2="59222" y2="69332"/>
                        <a14:foregroundMark x1="59222" y1="69332" x2="63556" y2="68496"/>
                        <a14:foregroundMark x1="59556" y1="68019" x2="57889" y2="63126"/>
                        <a14:foregroundMark x1="87556" y1="62768" x2="84442" y2="72368"/>
                        <a14:foregroundMark x1="69920" y1="71462" x2="67333" y2="63126"/>
                        <a14:foregroundMark x1="71976" y1="49829" x2="73333" y2="45943"/>
                        <a14:foregroundMark x1="67333" y1="63126" x2="69839" y2="55949"/>
                        <a14:foregroundMark x1="73333" y1="45943" x2="82039" y2="43892"/>
                        <a14:foregroundMark x1="91273" y1="50692" x2="91778" y2="51432"/>
                        <a14:foregroundMark x1="91778" y1="51432" x2="92000" y2="62530"/>
                        <a14:foregroundMark x1="92000" y1="62530" x2="87222" y2="77566"/>
                        <a14:foregroundMark x1="87222" y1="77566" x2="81838" y2="86330"/>
                        <a14:foregroundMark x1="71900" y1="69791" x2="71111" y2="63007"/>
                        <a14:foregroundMark x1="75077" y1="54248" x2="77000" y2="50000"/>
                        <a14:foregroundMark x1="71111" y1="63007" x2="73305" y2="58163"/>
                        <a14:foregroundMark x1="84638" y1="50189" x2="86667" y2="50239"/>
                        <a14:foregroundMark x1="77000" y1="50000" x2="80556" y2="50088"/>
                        <a14:foregroundMark x1="86667" y1="50239" x2="91444" y2="58950"/>
                        <a14:foregroundMark x1="91444" y1="58950" x2="89889" y2="67661"/>
                        <a14:foregroundMark x1="89889" y1="67661" x2="83000" y2="69570"/>
                        <a14:foregroundMark x1="83000" y1="69570" x2="83000" y2="66826"/>
                        <a14:foregroundMark x1="87556" y1="71002" x2="84444" y2="62768"/>
                        <a14:foregroundMark x1="84444" y1="62768" x2="83667" y2="54893"/>
                        <a14:foregroundMark x1="74269" y1="62332" x2="61783" y2="72216"/>
                        <a14:foregroundMark x1="77039" y1="60140" x2="76056" y2="60918"/>
                        <a14:foregroundMark x1="83667" y1="54893" x2="78324" y2="59123"/>
                        <a14:foregroundMark x1="56324" y1="67959" x2="56000" y2="64081"/>
                        <a14:foregroundMark x1="56563" y1="70820" x2="56514" y2="70236"/>
                        <a14:foregroundMark x1="81949" y1="79291" x2="87556" y2="82578"/>
                        <a14:foregroundMark x1="56000" y1="64081" x2="69466" y2="71975"/>
                        <a14:foregroundMark x1="94101" y1="69456" x2="95889" y2="65871"/>
                        <a14:foregroundMark x1="87556" y1="82578" x2="90863" y2="75949"/>
                        <a14:foregroundMark x1="95889" y1="65871" x2="96282" y2="60637"/>
                        <a14:foregroundMark x1="95210" y1="58156" x2="89000" y2="56563"/>
                        <a14:foregroundMark x1="89000" y1="56563" x2="86444" y2="72434"/>
                        <a14:foregroundMark x1="86444" y1="72434" x2="86667" y2="78162"/>
                        <a14:foregroundMark x1="68444" y1="80072" x2="67000" y2="83652"/>
                        <a14:backgroundMark x1="76444" y1="73628" x2="76444" y2="76850"/>
                        <a14:backgroundMark x1="77000" y1="72554" x2="77778" y2="87470"/>
                        <a14:backgroundMark x1="78333" y1="89618" x2="78444" y2="86038"/>
                        <a14:backgroundMark x1="79778" y1="87232" x2="80222" y2="89379"/>
                        <a14:backgroundMark x1="73778" y1="87112" x2="73778" y2="76850"/>
                        <a14:backgroundMark x1="73778" y1="76850" x2="75333" y2="71002"/>
                        <a14:backgroundMark x1="76222" y1="71241" x2="80667" y2="73986"/>
                        <a14:backgroundMark x1="74889" y1="71002" x2="72889" y2="73150"/>
                        <a14:backgroundMark x1="77000" y1="57041" x2="80778" y2="52983"/>
                        <a14:backgroundMark x1="80333" y1="52267" x2="85667" y2="43914"/>
                        <a14:backgroundMark x1="85667" y1="43914" x2="89889" y2="46539"/>
                        <a14:backgroundMark x1="92778" y1="53341" x2="92444" y2="50000"/>
                        <a14:backgroundMark x1="68889" y1="53341" x2="74222" y2="55967"/>
                        <a14:backgroundMark x1="74222" y1="55967" x2="76111" y2="59069"/>
                        <a14:backgroundMark x1="83889" y1="44272" x2="86333" y2="44153"/>
                        <a14:backgroundMark x1="84444" y1="43556" x2="82222" y2="44153"/>
                        <a14:backgroundMark x1="82889" y1="49761" x2="82556" y2="51074"/>
                        <a14:backgroundMark x1="91222" y1="74105" x2="94444" y2="75060"/>
                        <a14:backgroundMark x1="92778" y1="72673" x2="92556" y2="72554"/>
                        <a14:backgroundMark x1="79778" y1="70883" x2="80111" y2="80907"/>
                        <a14:backgroundMark x1="81333" y1="88425" x2="79000" y2="88305"/>
                        <a14:backgroundMark x1="75333" y1="84845" x2="75111" y2="86277"/>
                        <a14:backgroundMark x1="81000" y1="88783" x2="81556" y2="88425"/>
                        <a14:backgroundMark x1="79889" y1="87470" x2="80778" y2="87947"/>
                        <a14:backgroundMark x1="72778" y1="84368" x2="72444" y2="77088"/>
                        <a14:backgroundMark x1="71778" y1="74344" x2="72333" y2="78043"/>
                        <a14:backgroundMark x1="70222" y1="73628" x2="74778" y2="69451"/>
                        <a14:backgroundMark x1="74778" y1="69451" x2="77222" y2="70048"/>
                        <a14:backgroundMark x1="72111" y1="75060" x2="73667" y2="74105"/>
                        <a14:backgroundMark x1="71333" y1="73508" x2="74556" y2="75776"/>
                        <a14:backgroundMark x1="72222" y1="77566" x2="73000" y2="83055"/>
                        <a14:backgroundMark x1="73000" y1="82458" x2="74111" y2="87232"/>
                        <a14:backgroundMark x1="59778" y1="74463" x2="57667" y2="82220"/>
                        <a14:backgroundMark x1="60556" y1="74105" x2="56111" y2="69212"/>
                        <a14:backgroundMark x1="57333" y1="77327" x2="56111" y2="78162"/>
                        <a14:backgroundMark x1="55556" y1="72673" x2="56333" y2="72554"/>
                        <a14:backgroundMark x1="56889" y1="77566" x2="56556" y2="77685"/>
                        <a14:backgroundMark x1="58889" y1="73031" x2="61333" y2="74105"/>
                        <a14:backgroundMark x1="83111" y1="73986" x2="81444" y2="73270"/>
                        <a14:backgroundMark x1="83889" y1="73150" x2="82556" y2="73031"/>
                        <a14:backgroundMark x1="89778" y1="73389" x2="93556" y2="71122"/>
                        <a14:backgroundMark x1="85000" y1="73270" x2="83333" y2="73389"/>
                        <a14:backgroundMark x1="68778" y1="73628" x2="71889" y2="71002"/>
                        <a14:backgroundMark x1="75889" y1="61456" x2="76333" y2="58115"/>
                        <a14:backgroundMark x1="77111" y1="61337" x2="78667" y2="54057"/>
                        <a14:backgroundMark x1="77556" y1="61217" x2="78000" y2="57637"/>
                        <a14:backgroundMark x1="78222" y1="58950" x2="76333" y2="58950"/>
                        <a14:backgroundMark x1="70444" y1="51193" x2="72222" y2="52148"/>
                        <a14:backgroundMark x1="55778" y1="68616" x2="55667" y2="68138"/>
                        <a14:backgroundMark x1="56111" y1="68138" x2="57111" y2="69212"/>
                        <a14:backgroundMark x1="56667" y1="71122" x2="56667" y2="72434"/>
                        <a14:backgroundMark x1="56667" y1="77446" x2="56222" y2="81623"/>
                        <a14:backgroundMark x1="95889" y1="59069" x2="96556" y2="60501"/>
                        <a14:backgroundMark x1="96333" y1="60263" x2="95444" y2="57518"/>
                        <a14:backgroundMark x1="96111" y1="58711" x2="95000" y2="57637"/>
                        <a14:backgroundMark x1="96222" y1="57995" x2="97000" y2="58950"/>
                        <a14:backgroundMark x1="87556" y1="48210" x2="91889" y2="49881"/>
                        <a14:backgroundMark x1="83889" y1="49761" x2="82778" y2="51790"/>
                        <a14:backgroundMark x1="80333" y1="50597" x2="81222" y2="50000"/>
                        <a14:backgroundMark x1="82111" y1="44630" x2="81778" y2="43198"/>
                        <a14:backgroundMark x1="82222" y1="44033" x2="81889" y2="42840"/>
                        <a14:backgroundMark x1="75889" y1="60979" x2="76333" y2="62768"/>
                        <a14:backgroundMark x1="76000" y1="62291" x2="77111" y2="59666"/>
                        <a14:backgroundMark x1="77444" y1="60740" x2="78111" y2="57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04" t="39938"/>
          <a:stretch/>
        </p:blipFill>
        <p:spPr>
          <a:xfrm>
            <a:off x="4607713" y="2083709"/>
            <a:ext cx="3008418" cy="29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開發動機</a:t>
            </a:r>
            <a:endParaRPr lang="en-US" altLang="zh-TW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7484B143-C415-7D4F-BA4C-9B2C7C6E0D5B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9DB1E990-32E3-6240-B9A2-4123ACBD4D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09430E6F-F111-D14C-8405-614F1874D942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E3EDCA6E-2BE7-F948-9D4A-ABCEB35182EF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xmlns="" id="{3D84FE64-D9DE-3941-976E-F22DCED9DA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xmlns="" id="{C0D4EF69-136D-DC45-B1DD-68CC94832CB8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6E908ADD-B2BD-6844-BF84-AD8459F69F57}"/>
              </a:ext>
            </a:extLst>
          </p:cNvPr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C1A6BCCB-6386-ED4C-ABBA-A9670B3AB6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F7BB7FEB-E64F-124E-9834-3DBE07FD68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6E2FD684-D2A2-0740-97B9-2A8026DBD9A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xmlns="" id="{714617EE-9ABC-3A44-88A5-DCD163FE64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FDA15A8E-D998-5A45-A821-3C0EA5ECDCD2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pic>
        <p:nvPicPr>
          <p:cNvPr id="5" name="圖片 4" descr="[無料イラスト] スマートフォンを利用するおじいさん - パブリックドメインQ：著作権フリー画像素材集">
            <a:extLst>
              <a:ext uri="{FF2B5EF4-FFF2-40B4-BE49-F238E27FC236}">
                <a16:creationId xmlns:a16="http://schemas.microsoft.com/office/drawing/2014/main" xmlns="" id="{E8603407-08C6-1342-A8FF-5770626A20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" b="97429" l="9409" r="90860">
                        <a14:foregroundMark x1="26075" y1="7714" x2="48656" y2="8143"/>
                        <a14:foregroundMark x1="55108" y1="8143" x2="20430" y2="16429"/>
                        <a14:foregroundMark x1="20430" y1="16429" x2="12634" y2="25429"/>
                        <a14:foregroundMark x1="4301" y1="25000" x2="24731" y2="4714"/>
                        <a14:foregroundMark x1="24731" y1="4714" x2="29301" y2="2286"/>
                        <a14:foregroundMark x1="59409" y1="9429" x2="77688" y2="17000"/>
                        <a14:foregroundMark x1="81989" y1="18857" x2="64516" y2="12571"/>
                        <a14:foregroundMark x1="74462" y1="12571" x2="70699" y2="31571"/>
                        <a14:foregroundMark x1="70699" y1="31571" x2="67742" y2="35714"/>
                        <a14:foregroundMark x1="69355" y1="11714" x2="76882" y2="16143"/>
                        <a14:foregroundMark x1="91129" y1="36571" x2="87903" y2="45857"/>
                        <a14:foregroundMark x1="80376" y1="75286" x2="60215" y2="75714"/>
                        <a14:foregroundMark x1="61828" y1="88143" x2="53226" y2="66000"/>
                        <a14:foregroundMark x1="53226" y1="66000" x2="52688" y2="65857"/>
                        <a14:foregroundMark x1="51075" y1="63286" x2="49462" y2="26857"/>
                        <a14:foregroundMark x1="36828" y1="73000" x2="32527" y2="66857"/>
                        <a14:foregroundMark x1="31720" y1="66286" x2="12634" y2="82000"/>
                        <a14:foregroundMark x1="12634" y1="82000" x2="12634" y2="82857"/>
                        <a14:foregroundMark x1="20968" y1="88571" x2="46774" y2="77000"/>
                        <a14:foregroundMark x1="61828" y1="87714" x2="20161" y2="89429"/>
                        <a14:foregroundMark x1="41129" y1="97429" x2="42742" y2="82286"/>
                        <a14:foregroundMark x1="68548" y1="71714" x2="81183" y2="73429"/>
                        <a14:foregroundMark x1="66935" y1="65429" x2="81989" y2="73000"/>
                        <a14:foregroundMark x1="65323" y1="65429" x2="85215" y2="71714"/>
                        <a14:foregroundMark x1="86290" y1="72143" x2="81989" y2="97429"/>
                        <a14:foregroundMark x1="33065" y1="63571" x2="20161" y2="67286"/>
                        <a14:foregroundMark x1="69892" y1="64286" x2="64247" y2="63571"/>
                        <a14:foregroundMark x1="21505" y1="24000" x2="23118" y2="24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906062" y="5812110"/>
            <a:ext cx="1366702" cy="25717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367C454-5EE8-3E40-92B9-8E9223A67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64" b="88843" l="5288" r="89904">
                        <a14:foregroundMark x1="52885" y1="73967" x2="36538" y2="68595"/>
                        <a14:foregroundMark x1="33654" y1="71901" x2="37500" y2="76860"/>
                        <a14:foregroundMark x1="32060" y1="78889" x2="31731" y2="77686"/>
                        <a14:foregroundMark x1="33654" y1="84711" x2="32968" y2="82206"/>
                        <a14:foregroundMark x1="31087" y1="79094" x2="29327" y2="76446"/>
                        <a14:foregroundMark x1="33173" y1="82231" x2="32772" y2="81628"/>
                        <a14:foregroundMark x1="31731" y1="83884" x2="32212" y2="83471"/>
                        <a14:foregroundMark x1="30931" y1="79127" x2="28846" y2="72727"/>
                        <a14:foregroundMark x1="32212" y1="83058" x2="32001" y2="82410"/>
                        <a14:foregroundMark x1="27885" y1="67355" x2="20673" y2="48760"/>
                        <a14:foregroundMark x1="29327" y1="72727" x2="20192" y2="53719"/>
                        <a14:foregroundMark x1="12019" y1="49174" x2="13942" y2="70248"/>
                        <a14:foregroundMark x1="13942" y1="70248" x2="14423" y2="50826"/>
                        <a14:foregroundMark x1="15460" y1="76446" x2="14423" y2="76446"/>
                        <a14:foregroundMark x1="26442" y1="76446" x2="18963" y2="76446"/>
                        <a14:foregroundMark x1="13942" y1="77273" x2="12981" y2="74380"/>
                        <a14:foregroundMark x1="30554" y1="82715" x2="37500" y2="85124"/>
                        <a14:foregroundMark x1="10096" y1="75620" x2="16184" y2="77731"/>
                        <a14:foregroundMark x1="15865" y1="29752" x2="28846" y2="28099"/>
                        <a14:foregroundMark x1="35577" y1="31818" x2="19712" y2="14463"/>
                        <a14:foregroundMark x1="19712" y1="14463" x2="17788" y2="38017"/>
                        <a14:foregroundMark x1="16346" y1="13636" x2="39423" y2="22314"/>
                        <a14:foregroundMark x1="39423" y1="22314" x2="32692" y2="22314"/>
                        <a14:foregroundMark x1="37019" y1="14050" x2="45192" y2="34298"/>
                        <a14:foregroundMark x1="45192" y1="34298" x2="44712" y2="34711"/>
                        <a14:foregroundMark x1="44712" y1="33471" x2="40385" y2="12810"/>
                        <a14:foregroundMark x1="40385" y1="12810" x2="46154" y2="33884"/>
                        <a14:foregroundMark x1="9135" y1="34711" x2="9135" y2="13636"/>
                        <a14:foregroundMark x1="9135" y1="13636" x2="14423" y2="13636"/>
                        <a14:foregroundMark x1="5769" y1="21074" x2="10096" y2="11983"/>
                        <a14:foregroundMark x1="37500" y1="12810" x2="30769" y2="12397"/>
                        <a14:foregroundMark x1="44231" y1="20248" x2="43750" y2="18182"/>
                        <a14:foregroundMark x1="43750" y1="17355" x2="47115" y2="20661"/>
                        <a14:foregroundMark x1="46635" y1="18595" x2="39904" y2="9091"/>
                        <a14:foregroundMark x1="41346" y1="11983" x2="26923" y2="11157"/>
                        <a14:foregroundMark x1="37500" y1="10331" x2="12981" y2="11157"/>
                        <a14:foregroundMark x1="12981" y1="11157" x2="12500" y2="10744"/>
                        <a14:foregroundMark x1="54327" y1="74380" x2="47596" y2="78099"/>
                        <a14:foregroundMark x1="58173" y1="79339" x2="40865" y2="82645"/>
                        <a14:foregroundMark x1="9615" y1="11570" x2="9135" y2="10744"/>
                        <a14:foregroundMark x1="17788" y1="8678" x2="16346" y2="8264"/>
                        <a14:foregroundMark x1="17788" y1="7851" x2="11538" y2="9091"/>
                        <a14:backgroundMark x1="24038" y1="80579" x2="25000" y2="83884"/>
                        <a14:backgroundMark x1="30288" y1="86364" x2="17788" y2="80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490">
            <a:off x="3995732" y="1078961"/>
            <a:ext cx="1957252" cy="22771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A86DF69-C079-6C43-9729-9C4AEF572B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1965">
            <a:off x="1290303" y="1324524"/>
            <a:ext cx="1741091" cy="219005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51B6E192-0742-4842-BDFB-5FBD41547911}"/>
              </a:ext>
            </a:extLst>
          </p:cNvPr>
          <p:cNvGrpSpPr/>
          <p:nvPr/>
        </p:nvGrpSpPr>
        <p:grpSpPr>
          <a:xfrm>
            <a:off x="2168632" y="1959585"/>
            <a:ext cx="2709247" cy="1674389"/>
            <a:chOff x="2378047" y="1518837"/>
            <a:chExt cx="3418089" cy="210813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xmlns="" id="{6AC8B8DB-36BA-C545-84A0-756B93E6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047" y="1518837"/>
              <a:ext cx="3418089" cy="204797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xmlns="" id="{9E4F5ABC-F99B-4F4A-ABFD-60061C20DB20}"/>
                </a:ext>
              </a:extLst>
            </p:cNvPr>
            <p:cNvSpPr txBox="1"/>
            <p:nvPr/>
          </p:nvSpPr>
          <p:spPr>
            <a:xfrm>
              <a:off x="5001723" y="336536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>
                  <a:latin typeface="DFPFangYuanW7-B5" pitchFamily="82" charset="-120"/>
                  <a:ea typeface="DFPFangYuanW7-B5" pitchFamily="82" charset="-120"/>
                </a:rPr>
                <a:t>＊示意圖</a:t>
              </a:r>
              <a:endParaRPr kumimoji="1" lang="zh-TW" altLang="en-US" sz="1200" dirty="0">
                <a:latin typeface="DFPFangYuanW7-B5" pitchFamily="82" charset="-120"/>
                <a:ea typeface="DFPFangYuanW7-B5" pitchFamily="82" charset="-12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0D3FA4D2-B759-9B42-99E2-9BCE5E80F8DE}"/>
              </a:ext>
            </a:extLst>
          </p:cNvPr>
          <p:cNvGrpSpPr>
            <a:grpSpLocks noChangeAspect="1"/>
          </p:cNvGrpSpPr>
          <p:nvPr/>
        </p:nvGrpSpPr>
        <p:grpSpPr>
          <a:xfrm rot="824029">
            <a:off x="1562986" y="1552137"/>
            <a:ext cx="1292118" cy="2441496"/>
            <a:chOff x="1166613" y="2761853"/>
            <a:chExt cx="836101" cy="1672201"/>
          </a:xfrm>
          <a:effectLst>
            <a:glow rad="279400">
              <a:srgbClr val="EFC9C8">
                <a:alpha val="39000"/>
              </a:srgbClr>
            </a:glow>
          </a:effectLst>
        </p:grpSpPr>
        <p:pic>
          <p:nvPicPr>
            <p:cNvPr id="29" name="Picture 8" descr="C:\Users\Zoey\Desktop\smartphone-2354577_960_720.png">
              <a:extLst>
                <a:ext uri="{FF2B5EF4-FFF2-40B4-BE49-F238E27FC236}">
                  <a16:creationId xmlns:a16="http://schemas.microsoft.com/office/drawing/2014/main" xmlns="" id="{7992AAE1-E5D7-0A4E-B2FB-475DE0E2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613" y="2761853"/>
              <a:ext cx="836101" cy="167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xmlns="" id="{EE7A7215-683F-2B44-A99F-196AB4D02C3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5510" y="2933647"/>
              <a:ext cx="699103" cy="131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8F1BEDBC-8E6B-0743-8A42-D2ED1D5F4545}"/>
              </a:ext>
            </a:extLst>
          </p:cNvPr>
          <p:cNvGrpSpPr/>
          <p:nvPr/>
        </p:nvGrpSpPr>
        <p:grpSpPr>
          <a:xfrm>
            <a:off x="5878419" y="1616750"/>
            <a:ext cx="1673180" cy="3007428"/>
            <a:chOff x="6516217" y="1518837"/>
            <a:chExt cx="1673180" cy="3007428"/>
          </a:xfrm>
        </p:grpSpPr>
        <p:pic>
          <p:nvPicPr>
            <p:cNvPr id="35" name="Picture 8" descr="C:\Users\Zoey\Desktop\smartphone-2354577_960_720.png">
              <a:extLst>
                <a:ext uri="{FF2B5EF4-FFF2-40B4-BE49-F238E27FC236}">
                  <a16:creationId xmlns:a16="http://schemas.microsoft.com/office/drawing/2014/main" xmlns="" id="{4833002F-2025-1C4C-9DA8-21CB181DF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7" y="1518837"/>
              <a:ext cx="1673180" cy="30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xmlns="" id="{AC4FE724-EDBD-764E-8AAB-1026A18E9A2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8"/>
            <a:stretch/>
          </p:blipFill>
          <p:spPr bwMode="auto">
            <a:xfrm>
              <a:off x="6652800" y="1851671"/>
              <a:ext cx="142568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xmlns="" id="{781EEF2B-0463-1944-B79D-1DBDA17FE82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53" y="1203585"/>
            <a:ext cx="756000" cy="75600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406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392">
            <a:off x="1537663" y="1322282"/>
            <a:ext cx="1610171" cy="1610171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系統環境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7F9D1B9C-AB9C-E145-A138-D5718D14F4CD}"/>
              </a:ext>
            </a:extLst>
          </p:cNvPr>
          <p:cNvGrpSpPr>
            <a:grpSpLocks noChangeAspect="1"/>
          </p:cNvGrpSpPr>
          <p:nvPr/>
        </p:nvGrpSpPr>
        <p:grpSpPr>
          <a:xfrm>
            <a:off x="4518597" y="1059582"/>
            <a:ext cx="1637579" cy="1351971"/>
            <a:chOff x="3779248" y="1050330"/>
            <a:chExt cx="2415097" cy="19938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1E89F30E-3534-FC4C-A617-CCA98D83B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84" b="89865" l="2941" r="90000">
                          <a14:foregroundMark x1="10294" y1="53378" x2="6207" y2="35878"/>
                          <a14:foregroundMark x1="10481" y1="28029" x2="22941" y2="32432"/>
                          <a14:foregroundMark x1="22941" y1="32432" x2="17353" y2="61486"/>
                          <a14:foregroundMark x1="17353" y1="61486" x2="10447" y2="66497"/>
                          <a14:foregroundMark x1="7667" y1="65666" x2="16176" y2="43243"/>
                          <a14:foregroundMark x1="16176" y1="43243" x2="19412" y2="55405"/>
                          <a14:foregroundMark x1="7416" y1="77316" x2="7757" y2="78006"/>
                          <a14:foregroundMark x1="6798" y1="76062" x2="7361" y2="77204"/>
                          <a14:foregroundMark x1="2941" y1="68243" x2="3369" y2="69110"/>
                          <a14:foregroundMark x1="24862" y1="70787" x2="24706" y2="67568"/>
                          <a14:backgroundMark x1="59412" y1="47973" x2="48824" y2="57432"/>
                          <a14:backgroundMark x1="48824" y1="57432" x2="55588" y2="37162"/>
                          <a14:backgroundMark x1="55588" y1="37162" x2="67059" y2="41892"/>
                          <a14:backgroundMark x1="67059" y1="41892" x2="48529" y2="62838"/>
                          <a14:backgroundMark x1="48529" y1="62838" x2="40000" y2="52027"/>
                          <a14:backgroundMark x1="49706" y1="70270" x2="41471" y2="39865"/>
                          <a14:backgroundMark x1="41471" y1="39865" x2="47059" y2="14865"/>
                          <a14:backgroundMark x1="47059" y1="14865" x2="59706" y2="33784"/>
                          <a14:backgroundMark x1="59706" y1="33784" x2="58529" y2="66216"/>
                          <a14:backgroundMark x1="58529" y1="66216" x2="50882" y2="90541"/>
                          <a14:backgroundMark x1="50882" y1="90541" x2="42647" y2="65541"/>
                          <a14:backgroundMark x1="42647" y1="65541" x2="46471" y2="27703"/>
                          <a14:backgroundMark x1="46471" y1="27703" x2="58529" y2="25000"/>
                          <a14:backgroundMark x1="58529" y1="25000" x2="55294" y2="58784"/>
                          <a14:backgroundMark x1="55294" y1="58784" x2="40882" y2="75000"/>
                          <a14:backgroundMark x1="40882" y1="75000" x2="41471" y2="39865"/>
                          <a14:backgroundMark x1="41471" y1="39865" x2="58235" y2="29054"/>
                          <a14:backgroundMark x1="58235" y1="29054" x2="63235" y2="56081"/>
                          <a14:backgroundMark x1="63235" y1="56081" x2="51471" y2="35811"/>
                          <a14:backgroundMark x1="51471" y1="35811" x2="61471" y2="54054"/>
                          <a14:backgroundMark x1="61471" y1="54054" x2="51176" y2="63514"/>
                          <a14:backgroundMark x1="51176" y1="63514" x2="42059" y2="38514"/>
                          <a14:backgroundMark x1="42059" y1="38514" x2="53529" y2="32432"/>
                          <a14:backgroundMark x1="53529" y1="32432" x2="56765" y2="57432"/>
                          <a14:backgroundMark x1="56765" y1="57432" x2="53529" y2="58108"/>
                          <a14:backgroundMark x1="7353" y1="24324" x2="3824" y2="31081"/>
                          <a14:backgroundMark x1="9706" y1="26351" x2="6471" y2="31757"/>
                          <a14:backgroundMark x1="7647" y1="81081" x2="5588" y2="73649"/>
                          <a14:backgroundMark x1="7941" y1="77703" x2="10000" y2="83108"/>
                          <a14:backgroundMark x1="8824" y1="78378" x2="6176" y2="68243"/>
                          <a14:backgroundMark x1="7059" y1="78378" x2="7059" y2="79730"/>
                          <a14:backgroundMark x1="22059" y1="82432" x2="26176" y2="75676"/>
                          <a14:backgroundMark x1="5294" y1="67568" x2="6471" y2="75000"/>
                          <a14:backgroundMark x1="7647" y1="79054" x2="7059" y2="75000"/>
                          <a14:backgroundMark x1="7353" y1="79054" x2="7941" y2="797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76"/>
            <a:stretch/>
          </p:blipFill>
          <p:spPr>
            <a:xfrm>
              <a:off x="3779248" y="1050330"/>
              <a:ext cx="1213302" cy="158488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xmlns="" id="{BE0AE0C8-1038-A143-BC52-B230C300E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84" b="89865" l="10000" r="95000">
                          <a14:foregroundMark x1="85000" y1="55405" x2="75588" y2="35811"/>
                          <a14:foregroundMark x1="75588" y1="35811" x2="88824" y2="37838"/>
                          <a14:foregroundMark x1="88824" y1="37838" x2="89412" y2="67568"/>
                          <a14:foregroundMark x1="89412" y1="67568" x2="90588" y2="58108"/>
                          <a14:foregroundMark x1="90000" y1="33784" x2="93529" y2="69595"/>
                          <a14:foregroundMark x1="93529" y1="69595" x2="91457" y2="79794"/>
                          <a14:foregroundMark x1="92353" y1="63514" x2="92059" y2="37838"/>
                          <a14:foregroundMark x1="92059" y1="37838" x2="95000" y2="63514"/>
                          <a14:foregroundMark x1="95000" y1="63514" x2="92059" y2="71622"/>
                          <a14:backgroundMark x1="57059" y1="63514" x2="44412" y2="71622"/>
                          <a14:backgroundMark x1="44412" y1="71622" x2="45882" y2="31081"/>
                          <a14:backgroundMark x1="45882" y1="31081" x2="60882" y2="28378"/>
                          <a14:backgroundMark x1="60882" y1="28378" x2="66765" y2="51351"/>
                          <a14:backgroundMark x1="66765" y1="51351" x2="50588" y2="89865"/>
                          <a14:backgroundMark x1="50588" y1="89865" x2="39412" y2="75000"/>
                          <a14:backgroundMark x1="39412" y1="75000" x2="39118" y2="43243"/>
                          <a14:backgroundMark x1="39118" y1="43243" x2="43529" y2="18919"/>
                          <a14:backgroundMark x1="43529" y1="18919" x2="57059" y2="18919"/>
                          <a14:backgroundMark x1="57059" y1="18919" x2="52059" y2="43919"/>
                          <a14:backgroundMark x1="52059" y1="43919" x2="41471" y2="62838"/>
                          <a14:backgroundMark x1="41471" y1="62838" x2="42353" y2="20946"/>
                          <a14:backgroundMark x1="42353" y1="20946" x2="54412" y2="21622"/>
                          <a14:backgroundMark x1="54412" y1="21622" x2="56471" y2="58784"/>
                          <a14:backgroundMark x1="56471" y1="58784" x2="51765" y2="47973"/>
                          <a14:backgroundMark x1="91765" y1="80405" x2="83824" y2="95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44"/>
            <a:stretch/>
          </p:blipFill>
          <p:spPr>
            <a:xfrm>
              <a:off x="5088229" y="1050765"/>
              <a:ext cx="1106116" cy="1520985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xmlns="" id="{7EAB67C9-F0AB-F748-B268-191809C59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784" b="89865" l="10000" r="95000">
                          <a14:foregroundMark x1="50882" y1="59459" x2="55294" y2="52703"/>
                          <a14:foregroundMark x1="41121" y1="50285" x2="48529" y2="36486"/>
                          <a14:foregroundMark x1="48529" y1="36486" x2="51471" y2="68243"/>
                          <a14:foregroundMark x1="51471" y1="68243" x2="45588" y2="39865"/>
                          <a14:foregroundMark x1="45588" y1="39865" x2="49706" y2="29054"/>
                          <a14:foregroundMark x1="54412" y1="31757" x2="52941" y2="62838"/>
                          <a14:foregroundMark x1="52941" y1="62838" x2="47647" y2="31081"/>
                          <a14:foregroundMark x1="47647" y1="31081" x2="59412" y2="48649"/>
                          <a14:foregroundMark x1="59412" y1="48649" x2="45000" y2="64189"/>
                          <a14:foregroundMark x1="45000" y1="64189" x2="50000" y2="32432"/>
                          <a14:foregroundMark x1="50000" y1="32432" x2="59859" y2="47531"/>
                          <a14:foregroundMark x1="60524" y1="52112" x2="51471" y2="72297"/>
                          <a14:foregroundMark x1="51471" y1="72297" x2="41231" y2="54965"/>
                          <a14:foregroundMark x1="41145" y1="51304" x2="50000" y2="29730"/>
                          <a14:foregroundMark x1="50000" y1="29730" x2="50294" y2="29730"/>
                          <a14:foregroundMark x1="50294" y1="29054" x2="50294" y2="62838"/>
                          <a14:foregroundMark x1="50294" y1="62838" x2="43529" y2="33108"/>
                          <a14:foregroundMark x1="43529" y1="33108" x2="46765" y2="64189"/>
                          <a14:foregroundMark x1="46765" y1="64189" x2="41198" y2="53532"/>
                          <a14:foregroundMark x1="40614" y1="39954" x2="46765" y2="34459"/>
                          <a14:foregroundMark x1="43824" y1="69595" x2="45294" y2="70946"/>
                          <a14:foregroundMark x1="47059" y1="72973" x2="45294" y2="58108"/>
                          <a14:foregroundMark x1="41129" y1="50634" x2="46471" y2="29730"/>
                          <a14:foregroundMark x1="46471" y1="29730" x2="47647" y2="63514"/>
                          <a14:foregroundMark x1="47647" y1="63514" x2="51471" y2="60811"/>
                          <a14:foregroundMark x1="47494" y1="28355" x2="44706" y2="30405"/>
                          <a14:foregroundMark x1="50490" y1="28949" x2="55882" y2="43919"/>
                          <a14:foregroundMark x1="55588" y1="37162" x2="49118" y2="45946"/>
                          <a14:foregroundMark x1="53529" y1="38514" x2="59209" y2="43052"/>
                          <a14:foregroundMark x1="51130" y1="28888" x2="42353" y2="45270"/>
                          <a14:foregroundMark x1="42353" y1="45270" x2="41135" y2="50867"/>
                          <a14:foregroundMark x1="40588" y1="32432" x2="46149" y2="23631"/>
                          <a14:foregroundMark x1="58003" y1="29436" x2="59769" y2="37021"/>
                          <a14:foregroundMark x1="58869" y1="40709" x2="46765" y2="41892"/>
                          <a14:foregroundMark x1="46765" y1="41892" x2="43824" y2="39865"/>
                          <a14:foregroundMark x1="39706" y1="66216" x2="53529" y2="72297"/>
                          <a14:foregroundMark x1="53529" y1="72297" x2="54712" y2="73927"/>
                          <a14:foregroundMark x1="40015" y1="69456" x2="40495" y2="65041"/>
                          <a14:foregroundMark x1="58678" y1="37828" x2="56176" y2="27703"/>
                          <a14:foregroundMark x1="62513" y1="55193" x2="58058" y2="70546"/>
                          <a14:foregroundMark x1="58212" y1="70735" x2="62059" y2="58108"/>
                          <a14:foregroundMark x1="62059" y1="58108" x2="60118" y2="73073"/>
                          <a14:foregroundMark x1="62233" y1="64835" x2="64086" y2="54030"/>
                          <a14:foregroundMark x1="61705" y1="55789" x2="58199" y2="70720"/>
                          <a14:backgroundMark x1="52869" y1="84435" x2="50588" y2="89865"/>
                          <a14:backgroundMark x1="50588" y1="89865" x2="42372" y2="78937"/>
                          <a14:backgroundMark x1="43307" y1="20145" x2="43529" y2="18919"/>
                          <a14:backgroundMark x1="43529" y1="18919" x2="44621" y2="18919"/>
                          <a14:backgroundMark x1="42291" y1="23932" x2="42301" y2="23437"/>
                          <a14:backgroundMark x1="91765" y1="80405" x2="83824" y2="95946"/>
                          <a14:backgroundMark x1="88824" y1="61486" x2="97353" y2="95270"/>
                          <a14:backgroundMark x1="97353" y1="95270" x2="63937" y2="83875"/>
                          <a14:backgroundMark x1="69930" y1="47636" x2="75588" y2="28378"/>
                          <a14:backgroundMark x1="75588" y1="28378" x2="88235" y2="54730"/>
                          <a14:backgroundMark x1="88235" y1="54730" x2="74118" y2="79730"/>
                          <a14:backgroundMark x1="74118" y1="79730" x2="66504" y2="64081"/>
                          <a14:backgroundMark x1="71138" y1="39809" x2="74706" y2="32432"/>
                          <a14:backgroundMark x1="74706" y1="32432" x2="91765" y2="26351"/>
                          <a14:backgroundMark x1="91765" y1="26351" x2="82353" y2="56081"/>
                          <a14:backgroundMark x1="82353" y1="56081" x2="96176" y2="50676"/>
                          <a14:backgroundMark x1="96176" y1="50676" x2="83529" y2="61486"/>
                          <a14:backgroundMark x1="83529" y1="61486" x2="82059" y2="56757"/>
                          <a14:backgroundMark x1="38824" y1="77027" x2="34706" y2="47297"/>
                          <a14:backgroundMark x1="34706" y1="47297" x2="35588" y2="42568"/>
                          <a14:backgroundMark x1="54118" y1="15541" x2="49412" y2="16216"/>
                          <a14:backgroundMark x1="52353" y1="14865" x2="57353" y2="20270"/>
                          <a14:backgroundMark x1="56765" y1="23649" x2="56176" y2="22973"/>
                          <a14:backgroundMark x1="52941" y1="14865" x2="50000" y2="15541"/>
                          <a14:backgroundMark x1="51765" y1="14865" x2="48529" y2="10811"/>
                          <a14:backgroundMark x1="53235" y1="10811" x2="70588" y2="8784"/>
                          <a14:backgroundMark x1="70588" y1="8784" x2="70294" y2="8784"/>
                          <a14:backgroundMark x1="52059" y1="18919" x2="45000" y2="19595"/>
                          <a14:backgroundMark x1="69706" y1="25000" x2="69118" y2="27027"/>
                          <a14:backgroundMark x1="63235" y1="34459" x2="65882" y2="52703"/>
                          <a14:backgroundMark x1="65000" y1="33108" x2="68529" y2="23649"/>
                          <a14:backgroundMark x1="66471" y1="23649" x2="70882" y2="22973"/>
                          <a14:backgroundMark x1="60588" y1="73649" x2="56765" y2="88514"/>
                          <a14:backgroundMark x1="60000" y1="76351" x2="61765" y2="71622"/>
                          <a14:backgroundMark x1="55588" y1="89865" x2="51765" y2="88514"/>
                          <a14:backgroundMark x1="40294" y1="83108" x2="39706" y2="74324"/>
                          <a14:backgroundMark x1="40000" y1="74324" x2="40588" y2="81081"/>
                          <a14:backgroundMark x1="38824" y1="79054" x2="38824" y2="83784"/>
                          <a14:backgroundMark x1="38235" y1="70946" x2="35588" y2="75676"/>
                          <a14:backgroundMark x1="39118" y1="75000" x2="38529" y2="69595"/>
                          <a14:backgroundMark x1="35000" y1="47297" x2="35882" y2="50000"/>
                          <a14:backgroundMark x1="35882" y1="40541" x2="36471" y2="65541"/>
                          <a14:backgroundMark x1="38235" y1="71622" x2="35000" y2="58784"/>
                          <a14:backgroundMark x1="37647" y1="64865" x2="35000" y2="70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2" r="33184"/>
            <a:stretch/>
          </p:blipFill>
          <p:spPr>
            <a:xfrm>
              <a:off x="4463596" y="1523225"/>
              <a:ext cx="1153588" cy="1520985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A1AA0B14-B04A-1643-B55F-11237CD20A55}"/>
              </a:ext>
            </a:extLst>
          </p:cNvPr>
          <p:cNvGrpSpPr/>
          <p:nvPr/>
        </p:nvGrpSpPr>
        <p:grpSpPr>
          <a:xfrm>
            <a:off x="1288877" y="-51792"/>
            <a:ext cx="800219" cy="895350"/>
            <a:chOff x="258271" y="-47745"/>
            <a:chExt cx="800219" cy="895350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xmlns="" id="{8C3EC924-94B3-2C45-A8B9-F7BB7BDC50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xmlns="" id="{64DF050D-07BF-2B41-8A5C-1AF815104943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xmlns="" id="{1994776E-8624-4941-9B08-D79E339B3A54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xmlns="" id="{9550E493-66BE-754E-8604-4D122CAF55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xmlns="" id="{D919A261-30E0-2C45-9FF2-1E9C22DBAAB1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64624837-5BAE-2F42-95CF-9A780DC34B31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xmlns="" id="{044F0520-D865-EE45-86DD-830C18AFFEB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xmlns="" id="{3BA1EC3B-6232-C44C-978D-CEADBABF2EDD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xmlns="" id="{81C7C54E-0BA5-A847-A10F-010646DED97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xmlns="" id="{074AD55D-A5C7-D442-8AE5-3A627F03D3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xmlns="" id="{9F6F4FD7-7B9F-BB4F-AD6F-CAABAE960A1A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A63DD9BE-7868-5E47-8EA5-D494CCA2ABA1}"/>
              </a:ext>
            </a:extLst>
          </p:cNvPr>
          <p:cNvSpPr txBox="1"/>
          <p:nvPr/>
        </p:nvSpPr>
        <p:spPr>
          <a:xfrm>
            <a:off x="762000" y="124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3" name="圖片 12" descr="File:Android robot.svg - Wikipedia">
            <a:extLst>
              <a:ext uri="{FF2B5EF4-FFF2-40B4-BE49-F238E27FC236}">
                <a16:creationId xmlns:a16="http://schemas.microsoft.com/office/drawing/2014/main" xmlns="" id="{188569C7-2A1E-7644-A2CF-927F2DBDC6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 rot="818756">
            <a:off x="925875" y="2402801"/>
            <a:ext cx="1139614" cy="133695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39D2B0D4-2673-3742-B526-C96DA8BD95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6326">
            <a:off x="2311211" y="2590160"/>
            <a:ext cx="1771596" cy="82137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F10052EE-E426-4840-83AF-89DCF36F5CC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62" b="91486"/>
          <a:stretch/>
        </p:blipFill>
        <p:spPr>
          <a:xfrm rot="591337">
            <a:off x="5855163" y="2495071"/>
            <a:ext cx="1974873" cy="481011"/>
          </a:xfrm>
          <a:prstGeom prst="rect">
            <a:avLst/>
          </a:prstGeom>
        </p:spPr>
      </p:pic>
      <p:pic>
        <p:nvPicPr>
          <p:cNvPr id="34" name="Picture 3" descr="C:\Users\Zoey\AppData\Local\Microsoft\Windows\INetCache\IE\C8GVJXHC\cloud-159946_960_720[1].png">
            <a:extLst>
              <a:ext uri="{FF2B5EF4-FFF2-40B4-BE49-F238E27FC236}">
                <a16:creationId xmlns:a16="http://schemas.microsoft.com/office/drawing/2014/main" xmlns="" id="{DDBA71D2-E540-1440-9CE5-97C17381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144">
            <a:off x="5368279" y="3898231"/>
            <a:ext cx="1063092" cy="63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Zoey\Desktop\database-glyph-black-icon-png_291831.jpg">
            <a:extLst>
              <a:ext uri="{FF2B5EF4-FFF2-40B4-BE49-F238E27FC236}">
                <a16:creationId xmlns:a16="http://schemas.microsoft.com/office/drawing/2014/main" xmlns="" id="{4077BC26-2BD8-C64E-8FF1-6E7725A3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844" b="94844" l="8594" r="93438">
                        <a14:foregroundMark x1="59688" y1="39688" x2="59688" y2="39688"/>
                        <a14:foregroundMark x1="63125" y1="54844" x2="63125" y2="54844"/>
                        <a14:foregroundMark x1="61406" y1="66406" x2="61406" y2="66406"/>
                        <a14:foregroundMark x1="51563" y1="79844" x2="51563" y2="7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7087">
            <a:off x="3395884" y="3481624"/>
            <a:ext cx="986452" cy="9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BE6D6F5-3A53-1C41-80AF-05E3BD6756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67" b="98667" l="6222" r="91556">
                        <a14:foregroundMark x1="43556" y1="8444" x2="50222" y2="7111"/>
                        <a14:foregroundMark x1="48000" y1="3111" x2="48444" y2="12889"/>
                        <a14:foregroundMark x1="89333" y1="36889" x2="91556" y2="62222"/>
                        <a14:foregroundMark x1="40000" y1="55556" x2="39556" y2="48000"/>
                        <a14:foregroundMark x1="39556" y1="47556" x2="34222" y2="64444"/>
                        <a14:foregroundMark x1="34222" y1="64444" x2="33333" y2="63111"/>
                        <a14:foregroundMark x1="38667" y1="55556" x2="29778" y2="72000"/>
                        <a14:foregroundMark x1="29778" y1="72000" x2="26222" y2="52000"/>
                        <a14:foregroundMark x1="26222" y1="52000" x2="29778" y2="35556"/>
                        <a14:foregroundMark x1="29778" y1="35556" x2="30222" y2="52444"/>
                        <a14:foregroundMark x1="30222" y1="52444" x2="41778" y2="39556"/>
                        <a14:foregroundMark x1="41778" y1="39556" x2="37778" y2="64000"/>
                        <a14:foregroundMark x1="37778" y1="64000" x2="34667" y2="44889"/>
                        <a14:foregroundMark x1="34667" y1="44889" x2="37333" y2="56000"/>
                        <a14:foregroundMark x1="48000" y1="49778" x2="36889" y2="62222"/>
                        <a14:foregroundMark x1="36889" y1="62222" x2="45778" y2="40444"/>
                        <a14:foregroundMark x1="45778" y1="40444" x2="56889" y2="27556"/>
                        <a14:foregroundMark x1="56889" y1="27556" x2="55111" y2="51556"/>
                        <a14:foregroundMark x1="55111" y1="51556" x2="43111" y2="57778"/>
                        <a14:foregroundMark x1="60889" y1="92889" x2="44000" y2="88000"/>
                        <a14:foregroundMark x1="44000" y1="88000" x2="43556" y2="87111"/>
                        <a14:foregroundMark x1="48889" y1="99111" x2="48889" y2="88444"/>
                        <a14:foregroundMark x1="6222" y1="29333" x2="6222" y2="45778"/>
                        <a14:foregroundMark x1="6222" y1="45778" x2="7111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42" y="2685274"/>
            <a:ext cx="1083348" cy="10833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73232FC8-21B4-1B4D-B89F-33860565F2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571">
            <a:off x="6523661" y="3017143"/>
            <a:ext cx="1422032" cy="169125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3106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0" y="411510"/>
            <a:ext cx="9144000" cy="4896544"/>
          </a:xfrm>
          <a:prstGeom prst="ellipse">
            <a:avLst/>
          </a:prstGeom>
          <a:solidFill>
            <a:schemeClr val="bg1">
              <a:lumMod val="95000"/>
              <a:alpha val="33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7784" y="1203598"/>
            <a:ext cx="1249547" cy="65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Zoey\AppData\Local\Microsoft\Windows\INetCache\IE\C8GVJXHC\cloud-159946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34" y="1950208"/>
            <a:ext cx="1196998" cy="71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894110" y="2571750"/>
            <a:ext cx="482812" cy="828563"/>
            <a:chOff x="1166613" y="2761853"/>
            <a:chExt cx="836101" cy="1672201"/>
          </a:xfrm>
        </p:grpSpPr>
        <p:pic>
          <p:nvPicPr>
            <p:cNvPr id="2056" name="Picture 8" descr="C:\Users\Zoey\Desktop\smartphone-2354577_960_72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613" y="2761853"/>
              <a:ext cx="836101" cy="167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8"/>
            <a:stretch/>
          </p:blipFill>
          <p:spPr bwMode="auto">
            <a:xfrm>
              <a:off x="1222870" y="2933647"/>
              <a:ext cx="724383" cy="131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7" name="Picture 9" descr="C:\Users\Zoey\Desktop\database-glyph-black-icon-png_2918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44" b="94844" l="8594" r="93438">
                        <a14:foregroundMark x1="59688" y1="39688" x2="59688" y2="39688"/>
                        <a14:foregroundMark x1="63125" y1="54844" x2="63125" y2="54844"/>
                        <a14:foregroundMark x1="61406" y1="66406" x2="61406" y2="66406"/>
                        <a14:foregroundMark x1="51563" y1="79844" x2="51563" y2="7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203598"/>
            <a:ext cx="986452" cy="9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E01E5E36-53C9-8D46-856F-E9BE0AA45412}"/>
              </a:ext>
            </a:extLst>
          </p:cNvPr>
          <p:cNvGrpSpPr/>
          <p:nvPr/>
        </p:nvGrpSpPr>
        <p:grpSpPr>
          <a:xfrm>
            <a:off x="951961" y="1442781"/>
            <a:ext cx="1623897" cy="1491922"/>
            <a:chOff x="857986" y="1275607"/>
            <a:chExt cx="1792299" cy="1448840"/>
          </a:xfrm>
        </p:grpSpPr>
        <p:cxnSp>
          <p:nvCxnSpPr>
            <p:cNvPr id="12" name="弧形接點 11"/>
            <p:cNvCxnSpPr/>
            <p:nvPr/>
          </p:nvCxnSpPr>
          <p:spPr>
            <a:xfrm rot="5400000" flipH="1" flipV="1">
              <a:off x="1356981" y="1431143"/>
              <a:ext cx="1448840" cy="1137768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文字方塊 3"/>
            <p:cNvSpPr txBox="1"/>
            <p:nvPr/>
          </p:nvSpPr>
          <p:spPr>
            <a:xfrm>
              <a:off x="857986" y="1508120"/>
              <a:ext cx="1611185" cy="75506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查詢藥物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提醒用藥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查詢附近院所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BBF9067F-9DD8-6849-AA38-99A4EB96D9A4}"/>
              </a:ext>
            </a:extLst>
          </p:cNvPr>
          <p:cNvGrpSpPr/>
          <p:nvPr/>
        </p:nvGrpSpPr>
        <p:grpSpPr>
          <a:xfrm>
            <a:off x="1979712" y="1943800"/>
            <a:ext cx="1586265" cy="2212125"/>
            <a:chOff x="2013718" y="1824152"/>
            <a:chExt cx="1679818" cy="2010305"/>
          </a:xfrm>
        </p:grpSpPr>
        <p:cxnSp>
          <p:nvCxnSpPr>
            <p:cNvPr id="53" name="弧形接點 52"/>
            <p:cNvCxnSpPr>
              <a:cxnSpLocks/>
            </p:cNvCxnSpPr>
            <p:nvPr/>
          </p:nvCxnSpPr>
          <p:spPr>
            <a:xfrm rot="16200000" flipH="1" flipV="1">
              <a:off x="1882701" y="1993164"/>
              <a:ext cx="1251376" cy="913351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2013718" y="2967397"/>
              <a:ext cx="1679818" cy="86706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square" rtlCol="0">
              <a:spAutoFit/>
            </a:bodyPr>
            <a:lstStyle/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藥物資訊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提醒用藥訊息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院所資訊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藥物小知識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A15028EE-1B16-934F-8CC1-59344DD2D4E1}"/>
              </a:ext>
            </a:extLst>
          </p:cNvPr>
          <p:cNvGrpSpPr/>
          <p:nvPr/>
        </p:nvGrpSpPr>
        <p:grpSpPr>
          <a:xfrm>
            <a:off x="3404377" y="1950208"/>
            <a:ext cx="1887703" cy="2349735"/>
            <a:chOff x="3347865" y="1779662"/>
            <a:chExt cx="1677114" cy="2751779"/>
          </a:xfrm>
        </p:grpSpPr>
        <p:cxnSp>
          <p:nvCxnSpPr>
            <p:cNvPr id="50" name="弧形接點 49"/>
            <p:cNvCxnSpPr>
              <a:cxnSpLocks/>
            </p:cNvCxnSpPr>
            <p:nvPr/>
          </p:nvCxnSpPr>
          <p:spPr>
            <a:xfrm rot="10800000">
              <a:off x="3347865" y="1779662"/>
              <a:ext cx="1557376" cy="2751779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3942631" y="3898135"/>
              <a:ext cx="1082348" cy="5712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發布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藥物小知識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xmlns="" id="{D8628C1E-8739-BA45-AF24-60327B556D21}"/>
              </a:ext>
            </a:extLst>
          </p:cNvPr>
          <p:cNvGrpSpPr/>
          <p:nvPr/>
        </p:nvGrpSpPr>
        <p:grpSpPr>
          <a:xfrm>
            <a:off x="3929257" y="852396"/>
            <a:ext cx="1714783" cy="1195623"/>
            <a:chOff x="3761962" y="470868"/>
            <a:chExt cx="1738061" cy="1577151"/>
          </a:xfrm>
        </p:grpSpPr>
        <p:cxnSp>
          <p:nvCxnSpPr>
            <p:cNvPr id="46" name="弧形接點 45"/>
            <p:cNvCxnSpPr>
              <a:cxnSpLocks/>
            </p:cNvCxnSpPr>
            <p:nvPr/>
          </p:nvCxnSpPr>
          <p:spPr>
            <a:xfrm rot="10740000" flipH="1" flipV="1">
              <a:off x="3761962" y="1106946"/>
              <a:ext cx="1738061" cy="941073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3807395" y="470868"/>
              <a:ext cx="1350943" cy="141313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藥物關鍵字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用藥時間資訊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en-US" altLang="zh-TW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GPS</a:t>
              </a:r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定位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</a:p>
          </p:txBody>
        </p:sp>
      </p:grp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701378" y="123478"/>
            <a:ext cx="6950629" cy="7200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系統架構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78485637-8FA0-9443-8752-1FD9B4C44E2F}"/>
              </a:ext>
            </a:extLst>
          </p:cNvPr>
          <p:cNvGrpSpPr/>
          <p:nvPr/>
        </p:nvGrpSpPr>
        <p:grpSpPr>
          <a:xfrm>
            <a:off x="6084168" y="1256442"/>
            <a:ext cx="1441420" cy="1208086"/>
            <a:chOff x="5940152" y="1256442"/>
            <a:chExt cx="1441420" cy="1208086"/>
          </a:xfrm>
        </p:grpSpPr>
        <p:cxnSp>
          <p:nvCxnSpPr>
            <p:cNvPr id="52" name="弧形接點 51"/>
            <p:cNvCxnSpPr>
              <a:cxnSpLocks noChangeAspect="1"/>
            </p:cNvCxnSpPr>
            <p:nvPr/>
          </p:nvCxnSpPr>
          <p:spPr>
            <a:xfrm rot="7500000" flipH="1" flipV="1">
              <a:off x="6314630" y="1530103"/>
              <a:ext cx="1177750" cy="691100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5940152" y="1256442"/>
              <a:ext cx="144142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使用者藥物記錄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EF3FC033-2C63-4244-8AE5-AED3BC0F06E8}"/>
              </a:ext>
            </a:extLst>
          </p:cNvPr>
          <p:cNvGrpSpPr/>
          <p:nvPr/>
        </p:nvGrpSpPr>
        <p:grpSpPr>
          <a:xfrm>
            <a:off x="6938856" y="1779662"/>
            <a:ext cx="986452" cy="1205600"/>
            <a:chOff x="6794840" y="1910191"/>
            <a:chExt cx="1089528" cy="1075072"/>
          </a:xfrm>
        </p:grpSpPr>
        <p:cxnSp>
          <p:nvCxnSpPr>
            <p:cNvPr id="51" name="弧形接點 50"/>
            <p:cNvCxnSpPr>
              <a:cxnSpLocks noChangeAspect="1"/>
            </p:cNvCxnSpPr>
            <p:nvPr/>
          </p:nvCxnSpPr>
          <p:spPr>
            <a:xfrm rot="18720000" flipH="1" flipV="1">
              <a:off x="6652715" y="2094596"/>
              <a:ext cx="1075072" cy="706261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6794840" y="2543800"/>
              <a:ext cx="1089528" cy="31598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0588EE90-22C7-664A-B92F-045D7B9E8C1E}"/>
              </a:ext>
            </a:extLst>
          </p:cNvPr>
          <p:cNvGrpSpPr/>
          <p:nvPr/>
        </p:nvGrpSpPr>
        <p:grpSpPr>
          <a:xfrm>
            <a:off x="3817206" y="1943800"/>
            <a:ext cx="1594101" cy="1204014"/>
            <a:chOff x="3556912" y="1739814"/>
            <a:chExt cx="1663160" cy="1490949"/>
          </a:xfrm>
        </p:grpSpPr>
        <p:cxnSp>
          <p:nvCxnSpPr>
            <p:cNvPr id="54" name="弧形接點 53"/>
            <p:cNvCxnSpPr>
              <a:cxnSpLocks/>
            </p:cNvCxnSpPr>
            <p:nvPr/>
          </p:nvCxnSpPr>
          <p:spPr>
            <a:xfrm flipH="1" flipV="1">
              <a:off x="3556912" y="1739814"/>
              <a:ext cx="1663160" cy="813596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232108" y="2311467"/>
              <a:ext cx="938699" cy="919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藥物資料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提醒記錄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院所資料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F30B48FE-9182-A74A-8D30-CDB2E64DF582}"/>
              </a:ext>
            </a:extLst>
          </p:cNvPr>
          <p:cNvGrpSpPr/>
          <p:nvPr/>
        </p:nvGrpSpPr>
        <p:grpSpPr>
          <a:xfrm>
            <a:off x="1288877" y="-51792"/>
            <a:ext cx="800219" cy="895350"/>
            <a:chOff x="258271" y="-47745"/>
            <a:chExt cx="800219" cy="895350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xmlns="" id="{22E1C0C2-AAAE-0845-B7DE-D591616FFB1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xmlns="" id="{FF4FD897-50CB-7C47-ABB8-BFF08E90F387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xmlns="" id="{E58005D7-6448-654E-B801-C45656EBD5B1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xmlns="" id="{59347A08-9098-E344-8AFD-B4C6126F72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xmlns="" id="{FD4E72FB-5315-2A45-9653-BDDBC60BB280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xmlns="" id="{EBD65561-2607-B74F-AB67-5E6C036666C9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AFD1C8AC-1217-4641-AA1E-6D033F2BCD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xmlns="" id="{0F940370-7A26-C847-BE2C-13DF051F40EF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xmlns="" id="{D7695001-8508-084E-80EF-BB1BF864095F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xmlns="" id="{67AF1E80-F597-1048-AAD6-37097054DD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xmlns="" id="{6B5E2E4F-7CE1-5645-B82C-5E4E70122029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188A23D3-1CBA-4A4C-B280-2510BCBB3D20}"/>
              </a:ext>
            </a:extLst>
          </p:cNvPr>
          <p:cNvGrpSpPr/>
          <p:nvPr/>
        </p:nvGrpSpPr>
        <p:grpSpPr>
          <a:xfrm>
            <a:off x="6527919" y="2283718"/>
            <a:ext cx="1710005" cy="1995618"/>
            <a:chOff x="6383903" y="2377617"/>
            <a:chExt cx="1710005" cy="1995618"/>
          </a:xfrm>
        </p:grpSpPr>
        <p:cxnSp>
          <p:nvCxnSpPr>
            <p:cNvPr id="29" name="弧形接點 28"/>
            <p:cNvCxnSpPr>
              <a:cxnSpLocks/>
            </p:cNvCxnSpPr>
            <p:nvPr/>
          </p:nvCxnSpPr>
          <p:spPr>
            <a:xfrm rot="15900000" flipH="1" flipV="1">
              <a:off x="6241097" y="2520423"/>
              <a:ext cx="1995618" cy="1710005"/>
            </a:xfrm>
            <a:prstGeom prst="curvedConnector2">
              <a:avLst/>
            </a:prstGeom>
            <a:ln w="41275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7002512" y="3438573"/>
              <a:ext cx="1082348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瀏覽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algn="ctr"/>
              <a:r>
                <a:rPr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使用者記錄</a:t>
              </a:r>
              <a:endParaRPr lang="en-US" altLang="zh-TW" sz="14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489A6371-563E-A545-82E8-30FD0360569C}"/>
              </a:ext>
            </a:extLst>
          </p:cNvPr>
          <p:cNvGrpSpPr/>
          <p:nvPr/>
        </p:nvGrpSpPr>
        <p:grpSpPr>
          <a:xfrm>
            <a:off x="4572000" y="3467407"/>
            <a:ext cx="2071352" cy="1386708"/>
            <a:chOff x="4427984" y="3561306"/>
            <a:chExt cx="2071352" cy="1386708"/>
          </a:xfrm>
        </p:grpSpPr>
        <p:grpSp>
          <p:nvGrpSpPr>
            <p:cNvPr id="7" name="群組 6"/>
            <p:cNvGrpSpPr/>
            <p:nvPr/>
          </p:nvGrpSpPr>
          <p:grpSpPr>
            <a:xfrm>
              <a:off x="4427984" y="3561306"/>
              <a:ext cx="2071352" cy="1386707"/>
              <a:chOff x="3991667" y="3173564"/>
              <a:chExt cx="2301501" cy="1485758"/>
            </a:xfrm>
          </p:grpSpPr>
          <p:pic>
            <p:nvPicPr>
              <p:cNvPr id="2052" name="Picture 4" descr="C:\Users\Zoey\AppData\Local\Microsoft\Windows\INetCache\IE\8Z077AQ3\computer-3036166_960_720[1]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250" b="94531" l="1667" r="99063">
                            <a14:foregroundMark x1="69375" y1="44375" x2="69375" y2="44375"/>
                            <a14:foregroundMark x1="63021" y1="61563" x2="60104" y2="32969"/>
                            <a14:foregroundMark x1="78333" y1="21563" x2="65625" y2="38750"/>
                            <a14:foregroundMark x1="66042" y1="40625" x2="81667" y2="66719"/>
                            <a14:foregroundMark x1="95625" y1="16563" x2="89688" y2="73594"/>
                            <a14:foregroundMark x1="90104" y1="73594" x2="38958" y2="71719"/>
                            <a14:foregroundMark x1="39375" y1="71719" x2="47813" y2="22813"/>
                            <a14:foregroundMark x1="47813" y1="24063" x2="94792" y2="15313"/>
                            <a14:foregroundMark x1="90104" y1="18438" x2="80833" y2="53906"/>
                            <a14:foregroundMark x1="74063" y1="36875" x2="83854" y2="48281"/>
                            <a14:foregroundMark x1="86771" y1="55313" x2="58854" y2="62813"/>
                            <a14:foregroundMark x1="43125" y1="57188" x2="70729" y2="60313"/>
                            <a14:foregroundMark x1="46563" y1="67344" x2="60938" y2="279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1667" y="3173564"/>
                <a:ext cx="2228638" cy="1485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6250" b="87500" l="538" r="97312">
                            <a14:foregroundMark x1="5376" y1="45833" x2="5376" y2="45833"/>
                            <a14:foregroundMark x1="12903" y1="41667" x2="12903" y2="41667"/>
                            <a14:foregroundMark x1="26344" y1="50000" x2="26344" y2="50000"/>
                            <a14:foregroundMark x1="39785" y1="52083" x2="39785" y2="52083"/>
                            <a14:foregroundMark x1="50000" y1="54167" x2="50000" y2="54167"/>
                            <a14:foregroundMark x1="54301" y1="56250" x2="54301" y2="56250"/>
                            <a14:foregroundMark x1="58065" y1="54167" x2="58065" y2="54167"/>
                            <a14:foregroundMark x1="65591" y1="54167" x2="65591" y2="54167"/>
                            <a14:foregroundMark x1="68817" y1="54167" x2="68817" y2="54167"/>
                            <a14:foregroundMark x1="75269" y1="62500" x2="75269" y2="62500"/>
                            <a14:foregroundMark x1="81720" y1="60417" x2="81720" y2="60417"/>
                            <a14:foregroundMark x1="88710" y1="50000" x2="88710" y2="50000"/>
                            <a14:foregroundMark x1="93011" y1="50000" x2="93011" y2="50000"/>
                            <a14:foregroundMark x1="92473" y1="66667" x2="92473" y2="66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58780">
                <a:off x="4783188" y="3444081"/>
                <a:ext cx="1509980" cy="389671"/>
              </a:xfrm>
              <a:prstGeom prst="rect">
                <a:avLst/>
              </a:prstGeom>
              <a:noFill/>
              <a:ln>
                <a:noFill/>
              </a:ln>
              <a:scene3d>
                <a:camera prst="perspectiveContrasting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 descr="C:\Users\Zoey\Desktop\107專題\美工用圖\大頭貼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86" b="99023" l="3516" r="92285">
                            <a14:foregroundMark x1="26172" y1="13965" x2="26172" y2="139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56293">
                <a:off x="5121933" y="3670696"/>
                <a:ext cx="500554" cy="500554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perspectiveHeroicExtremeLeftFacing"/>
                <a:lightRig rig="contrasting" dir="t">
                  <a:rot lat="0" lon="0" rev="3000000"/>
                </a:lightRig>
              </a:scene3d>
              <a:sp3d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xmlns="" id="{C6ABDEEE-9C3F-7B49-802E-076FBEDB347C}"/>
                </a:ext>
              </a:extLst>
            </p:cNvPr>
            <p:cNvSpPr txBox="1"/>
            <p:nvPr/>
          </p:nvSpPr>
          <p:spPr>
            <a:xfrm>
              <a:off x="5469442" y="4609460"/>
              <a:ext cx="800219" cy="3385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DFPFangYuanW7-B5" pitchFamily="82" charset="-120"/>
                  <a:ea typeface="DFPFangYuanW7-B5" pitchFamily="82" charset="-120"/>
                </a:rPr>
                <a:t>管理員</a:t>
              </a:r>
              <a:endParaRPr lang="en-US" altLang="zh-TW" sz="1600" dirty="0">
                <a:latin typeface="DFPFangYuanW7-B5" pitchFamily="82" charset="-120"/>
                <a:ea typeface="DFPFangYuanW7-B5" pitchFamily="82" charset="-120"/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xmlns="" id="{9C6A6EE6-8F9B-484F-824D-0147357933A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2721" b="93795" l="56222" r="96444">
                        <a14:foregroundMark x1="64556" y1="65990" x2="64556" y2="74582"/>
                        <a14:foregroundMark x1="64556" y1="74582" x2="66222" y2="81862"/>
                        <a14:foregroundMark x1="66222" y1="81862" x2="60556" y2="82936"/>
                        <a14:foregroundMark x1="60556" y1="82936" x2="65778" y2="77804"/>
                        <a14:foregroundMark x1="65778" y1="77804" x2="66889" y2="77208"/>
                        <a14:foregroundMark x1="65000" y1="73150" x2="67667" y2="65274"/>
                        <a14:foregroundMark x1="67667" y1="65274" x2="72889" y2="68138"/>
                        <a14:foregroundMark x1="72889" y1="68138" x2="72608" y2="69194"/>
                        <a14:foregroundMark x1="73000" y1="60979" x2="74667" y2="64558"/>
                        <a14:foregroundMark x1="72778" y1="59308" x2="72667" y2="63723"/>
                        <a14:foregroundMark x1="57333" y1="61337" x2="59222" y2="69332"/>
                        <a14:foregroundMark x1="59222" y1="69332" x2="63556" y2="68496"/>
                        <a14:foregroundMark x1="59556" y1="68019" x2="57889" y2="63126"/>
                        <a14:foregroundMark x1="87556" y1="62768" x2="84442" y2="72368"/>
                        <a14:foregroundMark x1="69920" y1="71462" x2="67333" y2="63126"/>
                        <a14:foregroundMark x1="71976" y1="49829" x2="73333" y2="45943"/>
                        <a14:foregroundMark x1="67333" y1="63126" x2="69839" y2="55949"/>
                        <a14:foregroundMark x1="73333" y1="45943" x2="82039" y2="43892"/>
                        <a14:foregroundMark x1="91273" y1="50692" x2="91778" y2="51432"/>
                        <a14:foregroundMark x1="91778" y1="51432" x2="92000" y2="62530"/>
                        <a14:foregroundMark x1="92000" y1="62530" x2="87222" y2="77566"/>
                        <a14:foregroundMark x1="87222" y1="77566" x2="81838" y2="86330"/>
                        <a14:foregroundMark x1="71900" y1="69791" x2="71111" y2="63007"/>
                        <a14:foregroundMark x1="75077" y1="54248" x2="77000" y2="50000"/>
                        <a14:foregroundMark x1="71111" y1="63007" x2="73305" y2="58163"/>
                        <a14:foregroundMark x1="84638" y1="50189" x2="86667" y2="50239"/>
                        <a14:foregroundMark x1="77000" y1="50000" x2="80556" y2="50088"/>
                        <a14:foregroundMark x1="86667" y1="50239" x2="91444" y2="58950"/>
                        <a14:foregroundMark x1="91444" y1="58950" x2="89889" y2="67661"/>
                        <a14:foregroundMark x1="89889" y1="67661" x2="83000" y2="69570"/>
                        <a14:foregroundMark x1="83000" y1="69570" x2="83000" y2="66826"/>
                        <a14:foregroundMark x1="87556" y1="71002" x2="84444" y2="62768"/>
                        <a14:foregroundMark x1="84444" y1="62768" x2="83667" y2="54893"/>
                        <a14:foregroundMark x1="74269" y1="62332" x2="61783" y2="72216"/>
                        <a14:foregroundMark x1="77039" y1="60140" x2="76056" y2="60918"/>
                        <a14:foregroundMark x1="83667" y1="54893" x2="78324" y2="59123"/>
                        <a14:foregroundMark x1="56324" y1="67959" x2="56000" y2="64081"/>
                        <a14:foregroundMark x1="56563" y1="70820" x2="56514" y2="70236"/>
                        <a14:foregroundMark x1="81949" y1="79291" x2="87556" y2="82578"/>
                        <a14:foregroundMark x1="56000" y1="64081" x2="69466" y2="71975"/>
                        <a14:foregroundMark x1="94101" y1="69456" x2="95889" y2="65871"/>
                        <a14:foregroundMark x1="87556" y1="82578" x2="90863" y2="75949"/>
                        <a14:foregroundMark x1="95889" y1="65871" x2="96282" y2="60637"/>
                        <a14:foregroundMark x1="95210" y1="58156" x2="89000" y2="56563"/>
                        <a14:foregroundMark x1="89000" y1="56563" x2="86444" y2="72434"/>
                        <a14:foregroundMark x1="86444" y1="72434" x2="86667" y2="78162"/>
                        <a14:foregroundMark x1="68444" y1="80072" x2="67000" y2="83652"/>
                        <a14:backgroundMark x1="76444" y1="73628" x2="76444" y2="76850"/>
                        <a14:backgroundMark x1="77000" y1="72554" x2="77778" y2="87470"/>
                        <a14:backgroundMark x1="78333" y1="89618" x2="78444" y2="86038"/>
                        <a14:backgroundMark x1="79778" y1="87232" x2="80222" y2="89379"/>
                        <a14:backgroundMark x1="73778" y1="87112" x2="73778" y2="76850"/>
                        <a14:backgroundMark x1="73778" y1="76850" x2="75333" y2="71002"/>
                        <a14:backgroundMark x1="76222" y1="71241" x2="80667" y2="73986"/>
                        <a14:backgroundMark x1="74889" y1="71002" x2="72889" y2="73150"/>
                        <a14:backgroundMark x1="77000" y1="57041" x2="80778" y2="52983"/>
                        <a14:backgroundMark x1="80333" y1="52267" x2="85667" y2="43914"/>
                        <a14:backgroundMark x1="85667" y1="43914" x2="89889" y2="46539"/>
                        <a14:backgroundMark x1="92778" y1="53341" x2="92444" y2="50000"/>
                        <a14:backgroundMark x1="68889" y1="53341" x2="74222" y2="55967"/>
                        <a14:backgroundMark x1="74222" y1="55967" x2="76111" y2="59069"/>
                        <a14:backgroundMark x1="83889" y1="44272" x2="86333" y2="44153"/>
                        <a14:backgroundMark x1="84444" y1="43556" x2="82222" y2="44153"/>
                        <a14:backgroundMark x1="82889" y1="49761" x2="82556" y2="51074"/>
                        <a14:backgroundMark x1="91222" y1="74105" x2="94444" y2="75060"/>
                        <a14:backgroundMark x1="92778" y1="72673" x2="92556" y2="72554"/>
                        <a14:backgroundMark x1="79778" y1="70883" x2="80111" y2="80907"/>
                        <a14:backgroundMark x1="81333" y1="88425" x2="79000" y2="88305"/>
                        <a14:backgroundMark x1="75333" y1="84845" x2="75111" y2="86277"/>
                        <a14:backgroundMark x1="81000" y1="88783" x2="81556" y2="88425"/>
                        <a14:backgroundMark x1="79889" y1="87470" x2="80778" y2="87947"/>
                        <a14:backgroundMark x1="72778" y1="84368" x2="72444" y2="77088"/>
                        <a14:backgroundMark x1="71778" y1="74344" x2="72333" y2="78043"/>
                        <a14:backgroundMark x1="70222" y1="73628" x2="74778" y2="69451"/>
                        <a14:backgroundMark x1="74778" y1="69451" x2="77222" y2="70048"/>
                        <a14:backgroundMark x1="72111" y1="75060" x2="73667" y2="74105"/>
                        <a14:backgroundMark x1="71333" y1="73508" x2="74556" y2="75776"/>
                        <a14:backgroundMark x1="72222" y1="77566" x2="73000" y2="83055"/>
                        <a14:backgroundMark x1="73000" y1="82458" x2="74111" y2="87232"/>
                        <a14:backgroundMark x1="59778" y1="74463" x2="57667" y2="82220"/>
                        <a14:backgroundMark x1="60556" y1="74105" x2="56111" y2="69212"/>
                        <a14:backgroundMark x1="57333" y1="77327" x2="56111" y2="78162"/>
                        <a14:backgroundMark x1="55556" y1="72673" x2="56333" y2="72554"/>
                        <a14:backgroundMark x1="56889" y1="77566" x2="56556" y2="77685"/>
                        <a14:backgroundMark x1="58889" y1="73031" x2="61333" y2="74105"/>
                        <a14:backgroundMark x1="83111" y1="73986" x2="81444" y2="73270"/>
                        <a14:backgroundMark x1="83889" y1="73150" x2="82556" y2="73031"/>
                        <a14:backgroundMark x1="89778" y1="73389" x2="93556" y2="71122"/>
                        <a14:backgroundMark x1="85000" y1="73270" x2="83333" y2="73389"/>
                        <a14:backgroundMark x1="68778" y1="73628" x2="71889" y2="71002"/>
                        <a14:backgroundMark x1="75889" y1="61456" x2="76333" y2="58115"/>
                        <a14:backgroundMark x1="77111" y1="61337" x2="78667" y2="54057"/>
                        <a14:backgroundMark x1="77556" y1="61217" x2="78000" y2="57637"/>
                        <a14:backgroundMark x1="78222" y1="58950" x2="76333" y2="58950"/>
                        <a14:backgroundMark x1="70444" y1="51193" x2="72222" y2="52148"/>
                        <a14:backgroundMark x1="55778" y1="68616" x2="55667" y2="68138"/>
                        <a14:backgroundMark x1="56111" y1="68138" x2="57111" y2="69212"/>
                        <a14:backgroundMark x1="56667" y1="71122" x2="56667" y2="72434"/>
                        <a14:backgroundMark x1="56667" y1="77446" x2="56222" y2="81623"/>
                        <a14:backgroundMark x1="95889" y1="59069" x2="96556" y2="60501"/>
                        <a14:backgroundMark x1="96333" y1="60263" x2="95444" y2="57518"/>
                        <a14:backgroundMark x1="96111" y1="58711" x2="95000" y2="57637"/>
                        <a14:backgroundMark x1="96222" y1="57995" x2="97000" y2="58950"/>
                        <a14:backgroundMark x1="87556" y1="48210" x2="91889" y2="49881"/>
                        <a14:backgroundMark x1="83889" y1="49761" x2="82778" y2="51790"/>
                        <a14:backgroundMark x1="80333" y1="50597" x2="81222" y2="50000"/>
                        <a14:backgroundMark x1="82111" y1="44630" x2="81778" y2="43198"/>
                        <a14:backgroundMark x1="82222" y1="44033" x2="81889" y2="42840"/>
                        <a14:backgroundMark x1="75889" y1="60979" x2="76333" y2="62768"/>
                        <a14:backgroundMark x1="76000" y1="62291" x2="77111" y2="59666"/>
                        <a14:backgroundMark x1="77444" y1="60740" x2="78111" y2="57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04" t="39938"/>
          <a:stretch/>
        </p:blipFill>
        <p:spPr>
          <a:xfrm>
            <a:off x="755576" y="3075806"/>
            <a:ext cx="1362670" cy="13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6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7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8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8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87579"/>
              </p:ext>
            </p:extLst>
          </p:nvPr>
        </p:nvGraphicFramePr>
        <p:xfrm>
          <a:off x="827584" y="915566"/>
          <a:ext cx="6336705" cy="3913672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0979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en-US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 </a:t>
                      </a:r>
                      <a:endParaRPr lang="zh-TW" sz="11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l">
                        <a:lnSpc>
                          <a:spcPts val="1800"/>
                        </a:lnSpc>
                      </a:pPr>
                      <a:r>
                        <a:rPr lang="en-US" altLang="zh-CN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 </a:t>
                      </a:r>
                      <a:r>
                        <a:rPr lang="zh-CN" altLang="en-US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藥你知道</a:t>
                      </a: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</a:t>
                      </a: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微笑藥師</a:t>
                      </a:r>
                      <a:endParaRPr lang="en-US" altLang="zh-TW" sz="1400" b="0" i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  <a:p>
                      <a:pPr marL="7620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 </a:t>
                      </a:r>
                      <a:r>
                        <a:rPr lang="en-US" altLang="zh-TW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</a:t>
                      </a: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藥局 </a:t>
                      </a:r>
                    </a:p>
                    <a:p>
                      <a:pPr marL="76200" algn="l">
                        <a:lnSpc>
                          <a:spcPts val="1800"/>
                        </a:lnSpc>
                      </a:pPr>
                      <a:endParaRPr lang="en-US" altLang="zh-CN" sz="1400" b="0" i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</a:t>
                      </a: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國立成大</a:t>
                      </a:r>
                      <a:endParaRPr lang="en-US" altLang="zh-TW" sz="1400" b="0" i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  <a:p>
                      <a:pPr marL="7620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 </a:t>
                      </a:r>
                      <a:r>
                        <a:rPr lang="en-US" altLang="zh-TW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</a:t>
                      </a: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醫院</a:t>
                      </a:r>
                      <a:endParaRPr lang="en-US" altLang="zh-TW" sz="1400" b="0" i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  <a:p>
                      <a:pPr marL="7620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 </a:t>
                      </a:r>
                      <a:r>
                        <a:rPr lang="zh-TW" altLang="en-US" sz="14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藥你健康 </a:t>
                      </a: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1254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功能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查詢藥物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提醒用藥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查詢附近院所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藥物小知識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 defTabSz="914400" rtl="0" eaLnBrk="1" latinLnBrk="0" hangingPunct="1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kern="1200" dirty="0">
                          <a:solidFill>
                            <a:schemeClr val="tx1"/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線上諮詢服務</a:t>
                      </a:r>
                      <a:endParaRPr lang="zh-TW" sz="1400" b="0" i="0" kern="1200" dirty="0">
                        <a:solidFill>
                          <a:schemeClr val="tx1"/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  <a:p>
                      <a:pPr marL="504000" lvl="0" indent="-342900" algn="just" defTabSz="914400" rtl="0" eaLnBrk="1" latinLnBrk="0" hangingPunct="1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kern="1200" dirty="0">
                          <a:solidFill>
                            <a:schemeClr val="tx1"/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特價商品推薦</a:t>
                      </a:r>
                      <a:endParaRPr lang="zh-TW" sz="1400" b="0" i="0" kern="1200" dirty="0">
                        <a:solidFill>
                          <a:schemeClr val="tx1"/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藥品資訊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處方用藥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衛教園地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用藥提醒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62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資料來源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中華民國藥師公會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藥師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的內隱知識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成大醫院所用之</a:t>
                      </a:r>
                      <a:endParaRPr lang="en-US" altLang="zh-CN" sz="14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藥品資料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62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回覆時效性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立刻得到回覆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需要等待</a:t>
                      </a: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藥師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立刻得到回覆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7816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佔用手機</a:t>
                      </a:r>
                      <a:endParaRPr lang="en-US" altLang="zh-CN" sz="14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TW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儲存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空間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包含在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裡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包含在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裡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7.85MB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9229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目標族群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鎖定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50~80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歲會使用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之中老年人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有線上諮詢需求之人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該醫院就診之病患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系統比較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88" y="987574"/>
            <a:ext cx="756000" cy="75600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9556" y1="34667" x2="35556" y2="69333"/>
                        <a14:foregroundMark x1="38667" y1="70667" x2="62222" y2="69333"/>
                        <a14:foregroundMark x1="74667" y1="52444" x2="56889" y2="69333"/>
                        <a14:foregroundMark x1="42667" y1="19111" x2="53333" y2="29778"/>
                        <a14:foregroundMark x1="64000" y1="28000" x2="71556" y2="39111"/>
                        <a14:foregroundMark x1="78222" y1="32889" x2="75111" y2="45778"/>
                        <a14:foregroundMark x1="88000" y1="71111" x2="84889" y2="89333"/>
                        <a14:foregroundMark x1="93778" y1="81778" x2="63556" y2="81778"/>
                        <a14:foregroundMark x1="85333" y1="97333" x2="84889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08" y="1003507"/>
            <a:ext cx="735872" cy="7358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659" y1="6911" x2="89024" y2="4472"/>
                        <a14:foregroundMark x1="91057" y1="6504" x2="93089" y2="91870"/>
                        <a14:foregroundMark x1="93089" y1="91057" x2="7724" y2="92276"/>
                        <a14:foregroundMark x1="8537" y1="94715" x2="4472" y2="10569"/>
                        <a14:foregroundMark x1="4472" y1="61789" x2="4472" y2="92276"/>
                        <a14:foregroundMark x1="18293" y1="97561" x2="83333" y2="95935"/>
                        <a14:foregroundMark x1="95122" y1="95122" x2="94309" y2="32114"/>
                        <a14:backgroundMark x1="1626" y1="2439" x2="1626" y2="2439"/>
                        <a14:backgroundMark x1="95122" y1="2033" x2="99593" y2="6504"/>
                        <a14:backgroundMark x1="97967" y1="94715" x2="97561" y2="98374"/>
                        <a14:backgroundMark x1="2033" y1="95935" x2="2033" y2="95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" t="632" r="661"/>
          <a:stretch/>
        </p:blipFill>
        <p:spPr>
          <a:xfrm>
            <a:off x="6335084" y="987574"/>
            <a:ext cx="757196" cy="75960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xmlns="" id="{383F9630-1BF0-004D-ADEC-B29D92F2DE65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D00B7BF4-BA43-6F41-A021-3DA9378A29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xmlns="" id="{98907A9E-33A8-5B49-9FCA-A9629E1324BC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2B08F99C-4AB8-6F49-B0D9-A6579E585942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xmlns="" id="{E7D68F83-8CC6-FF4C-8810-CA5F6188D9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xmlns="" id="{75A8DDF6-3207-154B-A0DC-AC975E5B0EF9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66AB6714-23D7-094E-ACF8-A3EF2D79F38B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xmlns="" id="{EACB7D8D-0ABA-A343-89BB-7888794C22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xmlns="" id="{CF1BB619-A2E9-344B-9ACA-DB75B2601D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xmlns="" id="{D3F62BA2-23C1-5A43-B9F5-B7E9DFBEB21E}"/>
              </a:ext>
            </a:extLst>
          </p:cNvPr>
          <p:cNvGrpSpPr/>
          <p:nvPr/>
        </p:nvGrpSpPr>
        <p:grpSpPr>
          <a:xfrm>
            <a:off x="2326234" y="-51792"/>
            <a:ext cx="800219" cy="895350"/>
            <a:chOff x="3370344" y="-47745"/>
            <a:chExt cx="800219" cy="895350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xmlns="" id="{691C4D63-D4BD-B948-814F-A972A07537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xmlns="" id="{FF1DD531-B223-D043-83BB-65155D46F196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xmlns="" id="{880751AE-A436-584B-A4AC-66EA6590241F}"/>
              </a:ext>
            </a:extLst>
          </p:cNvPr>
          <p:cNvSpPr/>
          <p:nvPr/>
        </p:nvSpPr>
        <p:spPr>
          <a:xfrm>
            <a:off x="2089096" y="3219822"/>
            <a:ext cx="3274991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5F9A4E85-E732-0C4F-8E80-C1073A281FA8}"/>
              </a:ext>
            </a:extLst>
          </p:cNvPr>
          <p:cNvCxnSpPr>
            <a:cxnSpLocks/>
          </p:cNvCxnSpPr>
          <p:nvPr/>
        </p:nvCxnSpPr>
        <p:spPr>
          <a:xfrm>
            <a:off x="2135785" y="4083918"/>
            <a:ext cx="308428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xmlns="" id="{164BACD6-BB07-2040-BDA9-90340DA7F2DC}"/>
              </a:ext>
            </a:extLst>
          </p:cNvPr>
          <p:cNvCxnSpPr>
            <a:cxnSpLocks/>
          </p:cNvCxnSpPr>
          <p:nvPr/>
        </p:nvCxnSpPr>
        <p:spPr>
          <a:xfrm>
            <a:off x="1992051" y="2715766"/>
            <a:ext cx="17048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xmlns="" id="{D5978FBE-CF15-3442-AB1C-8D398A74FDD5}"/>
              </a:ext>
            </a:extLst>
          </p:cNvPr>
          <p:cNvCxnSpPr>
            <a:cxnSpLocks/>
          </p:cNvCxnSpPr>
          <p:nvPr/>
        </p:nvCxnSpPr>
        <p:spPr>
          <a:xfrm>
            <a:off x="5482660" y="2715766"/>
            <a:ext cx="17048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橢圓 35">
            <a:extLst>
              <a:ext uri="{FF2B5EF4-FFF2-40B4-BE49-F238E27FC236}">
                <a16:creationId xmlns:a16="http://schemas.microsoft.com/office/drawing/2014/main" xmlns="" id="{519ABF63-1E19-BB42-8060-1E49373086EC}"/>
              </a:ext>
            </a:extLst>
          </p:cNvPr>
          <p:cNvSpPr/>
          <p:nvPr/>
        </p:nvSpPr>
        <p:spPr>
          <a:xfrm>
            <a:off x="1979711" y="4227934"/>
            <a:ext cx="1584177" cy="573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xmlns="" id="{9E82E909-192A-A245-941C-A1B5564A2B03}"/>
              </a:ext>
            </a:extLst>
          </p:cNvPr>
          <p:cNvSpPr/>
          <p:nvPr/>
        </p:nvSpPr>
        <p:spPr>
          <a:xfrm>
            <a:off x="5508103" y="4235234"/>
            <a:ext cx="1584177" cy="573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31CE4FB5-4189-0146-BFC8-B0F8847CEB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8892">
            <a:off x="1908623" y="3066640"/>
            <a:ext cx="467145" cy="45394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xmlns="" id="{B8674331-EAF9-7147-B3B6-24870FE62C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7904">
            <a:off x="1827651" y="3995721"/>
            <a:ext cx="466786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SWOT</a:t>
            </a:r>
            <a:r>
              <a:rPr lang="zh-TW" altLang="en-US" dirty="0"/>
              <a:t>分析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00A467E1-0C6D-B54E-B8E1-F8C846112879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xmlns="" id="{7947CDAE-1CAC-8649-BDB6-0C63EC6E71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ED90508-4D75-0A44-AC1E-415B32BCC4C4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xmlns="" id="{29FC6B8E-B2E0-B149-AB4B-3CB310685C3A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xmlns="" id="{52713ACB-F3EF-3244-851B-89B2BDD686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xmlns="" id="{7C1874D8-FC87-5B42-9A2D-889818FB5037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581FD1AD-742E-564E-985B-A08B5BDAE73C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xmlns="" id="{8BD90029-F057-6B4A-8B69-0B84A55B14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xmlns="" id="{09479112-C723-964B-B0E1-9740EB5C9527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C2B1481A-5A30-7744-A5F9-D1FC52ACECFB}"/>
              </a:ext>
            </a:extLst>
          </p:cNvPr>
          <p:cNvGrpSpPr/>
          <p:nvPr/>
        </p:nvGrpSpPr>
        <p:grpSpPr>
          <a:xfrm>
            <a:off x="2326234" y="-51792"/>
            <a:ext cx="800219" cy="895350"/>
            <a:chOff x="3370344" y="-47745"/>
            <a:chExt cx="800219" cy="895350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xmlns="" id="{0C5C40CA-B61E-7645-8954-0148FDC6C9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xmlns="" id="{98D9BDF3-EB83-184D-A73C-C8A32D347341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5" name="全向箭號 4">
            <a:extLst>
              <a:ext uri="{FF2B5EF4-FFF2-40B4-BE49-F238E27FC236}">
                <a16:creationId xmlns:a16="http://schemas.microsoft.com/office/drawing/2014/main" xmlns="" id="{FD6A91C7-F042-5547-A800-226EA774A05D}"/>
              </a:ext>
            </a:extLst>
          </p:cNvPr>
          <p:cNvSpPr/>
          <p:nvPr/>
        </p:nvSpPr>
        <p:spPr>
          <a:xfrm>
            <a:off x="251509" y="1271558"/>
            <a:ext cx="7453357" cy="5908703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3824D547-5326-A24D-94F1-E41D0F1455B0}"/>
              </a:ext>
            </a:extLst>
          </p:cNvPr>
          <p:cNvGrpSpPr/>
          <p:nvPr/>
        </p:nvGrpSpPr>
        <p:grpSpPr>
          <a:xfrm>
            <a:off x="407546" y="1442269"/>
            <a:ext cx="3372368" cy="2576835"/>
            <a:chOff x="407546" y="1442269"/>
            <a:chExt cx="3372368" cy="2576835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xmlns="" id="{38D2D41F-A831-C74C-93CC-97A22B96827A}"/>
                </a:ext>
              </a:extLst>
            </p:cNvPr>
            <p:cNvSpPr/>
            <p:nvPr/>
          </p:nvSpPr>
          <p:spPr>
            <a:xfrm>
              <a:off x="683568" y="1655623"/>
              <a:ext cx="3096346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lvl="0"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優勢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lvl="0"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endParaRPr lang="en-US" altLang="zh-CN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省去打字的麻煩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及時回覆使用者之問題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資料具一定公信力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xmlns="" id="{3AD696E8-CB12-6545-A302-AA8A6CD7D9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970254" flipH="1" flipV="1">
              <a:off x="498986" y="138487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xmlns="" id="{6D6FB2BF-052B-8246-96EF-2B1CA9CB6173}"/>
                </a:ext>
              </a:extLst>
            </p:cNvPr>
            <p:cNvSpPr txBox="1"/>
            <p:nvPr/>
          </p:nvSpPr>
          <p:spPr>
            <a:xfrm>
              <a:off x="648822" y="144226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S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76AB7C47-9938-204B-8C1D-80D7D551A1B5}"/>
              </a:ext>
            </a:extLst>
          </p:cNvPr>
          <p:cNvGrpSpPr/>
          <p:nvPr/>
        </p:nvGrpSpPr>
        <p:grpSpPr>
          <a:xfrm>
            <a:off x="4212290" y="1419622"/>
            <a:ext cx="3444738" cy="2599482"/>
            <a:chOff x="4212290" y="1419622"/>
            <a:chExt cx="3444738" cy="2599482"/>
          </a:xfrm>
        </p:grpSpPr>
        <p:sp>
          <p:nvSpPr>
            <p:cNvPr id="7" name="手繪多邊形 6">
              <a:extLst>
                <a:ext uri="{FF2B5EF4-FFF2-40B4-BE49-F238E27FC236}">
                  <a16:creationId xmlns:a16="http://schemas.microsoft.com/office/drawing/2014/main" xmlns="" id="{F273A63B-3F12-4347-8C70-652203A7B310}"/>
                </a:ext>
              </a:extLst>
            </p:cNvPr>
            <p:cNvSpPr/>
            <p:nvPr/>
          </p:nvSpPr>
          <p:spPr>
            <a:xfrm>
              <a:off x="4212290" y="1655623"/>
              <a:ext cx="3096014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劣勢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外界因素影響判斷結果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無藥物交叉作用的資料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xmlns="" id="{E983D94C-26F1-2341-83E5-4DDA99F39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29746" flipV="1">
              <a:off x="6853118" y="1355327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xmlns="" id="{DBB8F366-5CAB-5B4B-91A3-D9B5766FE42F}"/>
                </a:ext>
              </a:extLst>
            </p:cNvPr>
            <p:cNvSpPr txBox="1"/>
            <p:nvPr/>
          </p:nvSpPr>
          <p:spPr>
            <a:xfrm>
              <a:off x="6985526" y="141962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W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7034879C-3D87-4045-A5C9-1D9EF4AF08AB}"/>
              </a:ext>
            </a:extLst>
          </p:cNvPr>
          <p:cNvGrpSpPr/>
          <p:nvPr/>
        </p:nvGrpSpPr>
        <p:grpSpPr>
          <a:xfrm>
            <a:off x="567823" y="4432714"/>
            <a:ext cx="3212091" cy="2679587"/>
            <a:chOff x="567823" y="4432714"/>
            <a:chExt cx="3212091" cy="2679587"/>
          </a:xfrm>
        </p:grpSpPr>
        <p:sp>
          <p:nvSpPr>
            <p:cNvPr id="8" name="手繪多邊形 7">
              <a:extLst>
                <a:ext uri="{FF2B5EF4-FFF2-40B4-BE49-F238E27FC236}">
                  <a16:creationId xmlns:a16="http://schemas.microsoft.com/office/drawing/2014/main" xmlns="" id="{AF3267D0-AF72-5B4E-B5F0-3456897299B3}"/>
                </a:ext>
              </a:extLst>
            </p:cNvPr>
            <p:cNvSpPr/>
            <p:nvPr/>
          </p:nvSpPr>
          <p:spPr>
            <a:xfrm>
              <a:off x="683568" y="4432714"/>
              <a:ext cx="3096346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機會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不必額外下載</a:t>
              </a:r>
              <a:r>
                <a:rPr 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APP</a:t>
              </a: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增加使用者查詢的意願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xmlns="" id="{CA498EEB-864E-1442-95D8-50F539ED3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70254">
              <a:off x="567823" y="621695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xmlns="" id="{E6B041CF-E2E6-1C43-B2FE-D6B2478FACEC}"/>
                </a:ext>
              </a:extLst>
            </p:cNvPr>
            <p:cNvSpPr txBox="1"/>
            <p:nvPr/>
          </p:nvSpPr>
          <p:spPr>
            <a:xfrm>
              <a:off x="720830" y="62282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O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0C650F96-04B7-0941-A484-614B78B446B6}"/>
              </a:ext>
            </a:extLst>
          </p:cNvPr>
          <p:cNvGrpSpPr/>
          <p:nvPr/>
        </p:nvGrpSpPr>
        <p:grpSpPr>
          <a:xfrm>
            <a:off x="4212290" y="4432714"/>
            <a:ext cx="3284461" cy="2679587"/>
            <a:chOff x="4212290" y="4432714"/>
            <a:chExt cx="3284461" cy="2679587"/>
          </a:xfrm>
        </p:grpSpPr>
        <p:sp>
          <p:nvSpPr>
            <p:cNvPr id="9" name="手繪多邊形 8">
              <a:extLst>
                <a:ext uri="{FF2B5EF4-FFF2-40B4-BE49-F238E27FC236}">
                  <a16:creationId xmlns:a16="http://schemas.microsoft.com/office/drawing/2014/main" xmlns="" id="{974B6FCB-1E44-8A46-86D4-62E79670B04A}"/>
                </a:ext>
              </a:extLst>
            </p:cNvPr>
            <p:cNvSpPr/>
            <p:nvPr/>
          </p:nvSpPr>
          <p:spPr>
            <a:xfrm>
              <a:off x="4212290" y="4432714"/>
              <a:ext cx="3096014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威脅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醫院或相關單位也有製作類似系統</a:t>
              </a: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xmlns="" id="{D1AEDF12-B684-0346-9A08-EAA54FEE3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29746" flipV="1">
              <a:off x="6784281" y="621695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xmlns="" id="{031DAD00-BF78-B344-8A66-844C20254BDD}"/>
                </a:ext>
              </a:extLst>
            </p:cNvPr>
            <p:cNvSpPr txBox="1"/>
            <p:nvPr/>
          </p:nvSpPr>
          <p:spPr>
            <a:xfrm>
              <a:off x="6876256" y="624415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T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xmlns="" id="{FBF7CF48-9969-934E-A10E-38F2102E7D3D}"/>
              </a:ext>
            </a:extLst>
          </p:cNvPr>
          <p:cNvGrpSpPr/>
          <p:nvPr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xmlns="" id="{2318F4DD-790C-7F42-9DF3-35C5D09294F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xmlns="" id="{9C777CAB-7214-E14F-A08B-71545FA80E2A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00157 -0.5382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91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00243 -0.5382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69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-0.00191 -0.5456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</TotalTime>
  <Words>452</Words>
  <Application>Microsoft Office PowerPoint</Application>
  <PresentationFormat>如螢幕大小 (16:9)</PresentationFormat>
  <Paragraphs>169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7" baseType="lpstr">
      <vt:lpstr>Arial</vt:lpstr>
      <vt:lpstr>新細明體</vt:lpstr>
      <vt:lpstr>華康海報體W12(P)</vt:lpstr>
      <vt:lpstr>DFBangBangW5-B5</vt:lpstr>
      <vt:lpstr>Wingdings</vt:lpstr>
      <vt:lpstr>華康棒棒體W5</vt:lpstr>
      <vt:lpstr>華康流隸體</vt:lpstr>
      <vt:lpstr>DFPPuDing-B5</vt:lpstr>
      <vt:lpstr>宋体</vt:lpstr>
      <vt:lpstr>Zapf Dingbats</vt:lpstr>
      <vt:lpstr>DFChuW4-B5</vt:lpstr>
      <vt:lpstr>Calibri</vt:lpstr>
      <vt:lpstr>DFPFangYuanW7-B5</vt:lpstr>
      <vt:lpstr>Office 佈景主題</vt:lpstr>
      <vt:lpstr>你知道</vt:lpstr>
      <vt:lpstr>目錄</vt:lpstr>
      <vt:lpstr>開發動機</vt:lpstr>
      <vt:lpstr>開發動機</vt:lpstr>
      <vt:lpstr>開發動機</vt:lpstr>
      <vt:lpstr>系統環境</vt:lpstr>
      <vt:lpstr>系統架構</vt:lpstr>
      <vt:lpstr>系統比較</vt:lpstr>
      <vt:lpstr>SWOT分析</vt:lpstr>
      <vt:lpstr>實機展示</vt:lpstr>
      <vt:lpstr>未來展望</vt:lpstr>
      <vt:lpstr>PowerPoint 簡報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Zoey</dc:creator>
  <cp:lastModifiedBy>Zoey</cp:lastModifiedBy>
  <cp:revision>166</cp:revision>
  <dcterms:created xsi:type="dcterms:W3CDTF">2019-05-06T16:24:48Z</dcterms:created>
  <dcterms:modified xsi:type="dcterms:W3CDTF">2019-05-23T16:45:24Z</dcterms:modified>
</cp:coreProperties>
</file>